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71"/>
  </p:notesMasterIdLst>
  <p:handoutMasterIdLst>
    <p:handoutMasterId r:id="rId72"/>
  </p:handoutMasterIdLst>
  <p:sldIdLst>
    <p:sldId id="258" r:id="rId2"/>
    <p:sldId id="256" r:id="rId3"/>
    <p:sldId id="379" r:id="rId4"/>
    <p:sldId id="380" r:id="rId5"/>
    <p:sldId id="437" r:id="rId6"/>
    <p:sldId id="438" r:id="rId7"/>
    <p:sldId id="439" r:id="rId8"/>
    <p:sldId id="440" r:id="rId9"/>
    <p:sldId id="441" r:id="rId10"/>
    <p:sldId id="442" r:id="rId11"/>
    <p:sldId id="387" r:id="rId12"/>
    <p:sldId id="318" r:id="rId13"/>
    <p:sldId id="259" r:id="rId14"/>
    <p:sldId id="260" r:id="rId15"/>
    <p:sldId id="261" r:id="rId16"/>
    <p:sldId id="388" r:id="rId17"/>
    <p:sldId id="389" r:id="rId18"/>
    <p:sldId id="390" r:id="rId19"/>
    <p:sldId id="391" r:id="rId20"/>
    <p:sldId id="392" r:id="rId21"/>
    <p:sldId id="329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333" r:id="rId32"/>
    <p:sldId id="402" r:id="rId33"/>
    <p:sldId id="403" r:id="rId34"/>
    <p:sldId id="404" r:id="rId35"/>
    <p:sldId id="405" r:id="rId36"/>
    <p:sldId id="406" r:id="rId37"/>
    <p:sldId id="407" r:id="rId38"/>
    <p:sldId id="409" r:id="rId39"/>
    <p:sldId id="408" r:id="rId40"/>
    <p:sldId id="410" r:id="rId41"/>
    <p:sldId id="411" r:id="rId42"/>
    <p:sldId id="412" r:id="rId43"/>
    <p:sldId id="413" r:id="rId44"/>
    <p:sldId id="414" r:id="rId45"/>
    <p:sldId id="415" r:id="rId46"/>
    <p:sldId id="337" r:id="rId47"/>
    <p:sldId id="416" r:id="rId48"/>
    <p:sldId id="338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8" r:id="rId60"/>
    <p:sldId id="429" r:id="rId61"/>
    <p:sldId id="430" r:id="rId62"/>
    <p:sldId id="431" r:id="rId63"/>
    <p:sldId id="432" r:id="rId64"/>
    <p:sldId id="433" r:id="rId65"/>
    <p:sldId id="434" r:id="rId66"/>
    <p:sldId id="435" r:id="rId67"/>
    <p:sldId id="436" r:id="rId68"/>
    <p:sldId id="315" r:id="rId69"/>
    <p:sldId id="309" r:id="rId70"/>
  </p:sldIdLst>
  <p:sldSz cx="9144000" cy="6858000" type="screen4x3"/>
  <p:notesSz cx="6797675" cy="987425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9900"/>
    <a:srgbClr val="008000"/>
    <a:srgbClr val="0000FF"/>
    <a:srgbClr val="33CCFF"/>
    <a:srgbClr val="3EB3F5"/>
    <a:srgbClr val="000000"/>
    <a:srgbClr val="2F9BFE"/>
    <a:srgbClr val="FF9900"/>
    <a:srgbClr val="356F9F"/>
    <a:srgbClr val="E7D4B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74" autoAdjust="0"/>
    <p:restoredTop sz="95182" autoAdjust="0"/>
  </p:normalViewPr>
  <p:slideViewPr>
    <p:cSldViewPr>
      <p:cViewPr varScale="1">
        <p:scale>
          <a:sx n="108" d="100"/>
          <a:sy n="108" d="100"/>
        </p:scale>
        <p:origin x="-170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DC622B0D-7AB2-4680-AF7A-6C0C8851A2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D6022C1-C8CC-4D9D-AAB1-9ECAEF5281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24E93-0969-451B-B4FB-74ECC731A377}" type="datetimeFigureOut">
              <a:rPr lang="zh-CN" altLang="en-US" smtClean="0"/>
              <a:pPr/>
              <a:t>2019-10-24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65900A81-0D6F-4E19-9583-03ECD29550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8AD0BF4-2775-4F1B-8A69-0FAC5DA0AE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EB4C1-1930-441F-B949-1BA90A4D73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141718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9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A92456D-197F-413C-B53B-F9A110A06D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908286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92456D-197F-413C-B53B-F9A110A06D8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92456D-197F-413C-B53B-F9A110A06D8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17013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70161" y="4260056"/>
            <a:ext cx="5184775" cy="1336675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0" y="2163763"/>
            <a:ext cx="7405688" cy="1600200"/>
          </a:xfrm>
        </p:spPr>
        <p:txBody>
          <a:bodyPr anchor="ctr"/>
          <a:lstStyle>
            <a:lvl1pPr>
              <a:defRPr baseline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7AB1D0EB-4AA9-4BF4-ADEE-E913C7E670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" y="44947"/>
            <a:ext cx="1206916" cy="12044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52CEC92-69A5-41DC-ACFD-E40C3B5119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04" y="380201"/>
            <a:ext cx="2005980" cy="514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439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0" y="188640"/>
            <a:ext cx="5444926" cy="60099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536" y="1096640"/>
            <a:ext cx="8352927" cy="478028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7251F7F6-A43B-44EA-8E31-46277112D00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E99BE35B-803D-46C9-8107-7C4F404160F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="" xmlns:a16="http://schemas.microsoft.com/office/drawing/2014/main" id="{6B4A0547-DF8A-4132-8AA0-6B2F989F64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32450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5425" y="1124743"/>
            <a:ext cx="2035175" cy="511256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124743"/>
            <a:ext cx="5954712" cy="511256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D8A0462C-3042-4F34-8E5D-644D78F8702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5DEFB418-D9EE-4968-8801-23D7E92A477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="" xmlns:a16="http://schemas.microsoft.com/office/drawing/2014/main" id="{F075E6F7-8AE8-44D0-B8E0-CA7AC8947A0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2417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352927" cy="4824189"/>
          </a:xfrm>
          <a:prstGeom prst="rect">
            <a:avLst/>
          </a:prstGeom>
        </p:spPr>
        <p:txBody>
          <a:bodyPr/>
          <a:lstStyle>
            <a:lvl1pPr marL="514350" indent="-514350">
              <a:spcBef>
                <a:spcPts val="1200"/>
              </a:spcBef>
              <a:buClr>
                <a:srgbClr val="0000FF"/>
              </a:buClr>
              <a:buFontTx/>
              <a:buBlip>
                <a:blip r:embed="rId2"/>
              </a:buBlip>
              <a:defRPr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spcBef>
                <a:spcPts val="1200"/>
              </a:spcBef>
              <a:buClr>
                <a:srgbClr val="0000FF"/>
              </a:buClr>
              <a:defRPr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293813" indent="-403225">
              <a:spcBef>
                <a:spcPts val="1200"/>
              </a:spcBef>
              <a:buClr>
                <a:srgbClr val="0000FF"/>
              </a:buClr>
              <a:buSzPct val="100000"/>
              <a:buFontTx/>
              <a:buBlip>
                <a:blip r:embed="rId2"/>
              </a:buBlip>
              <a:defRPr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81163" indent="-385763">
              <a:spcBef>
                <a:spcPts val="1200"/>
              </a:spcBef>
              <a:buClr>
                <a:srgbClr val="0000FF"/>
              </a:buClr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70100" indent="-387350">
              <a:spcBef>
                <a:spcPts val="1200"/>
              </a:spcBef>
              <a:buClr>
                <a:srgbClr val="0000FF"/>
              </a:buClr>
              <a:buFont typeface="Wingdings" panose="05000000000000000000" pitchFamily="2" charset="2"/>
              <a:buChar char="Ø"/>
              <a:defRPr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6909D4DA-EFD9-4912-AB5B-F0CDC8E53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91680" y="1886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0568AAC-B5D1-4E4F-8BAC-BEF8267CE0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C84B556-C49C-405D-8C8B-EB5781048D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7D845A4-D61A-4E13-8174-E51ED9C8335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84811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0E0EFA1E-69C2-4BD4-B376-CBCBE28705B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14" name="Rectangle 8">
            <a:extLst>
              <a:ext uri="{FF2B5EF4-FFF2-40B4-BE49-F238E27FC236}">
                <a16:creationId xmlns="" xmlns:a16="http://schemas.microsoft.com/office/drawing/2014/main" id="{35D9B172-17A5-4181-9A4A-A64568303DB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09D2C957-E7FC-49EB-B485-6A8B7707795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64591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24744"/>
            <a:ext cx="3994150" cy="47521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4863" y="1124744"/>
            <a:ext cx="3995737" cy="47521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="" xmlns:a16="http://schemas.microsoft.com/office/drawing/2014/main" id="{A99028C3-386A-4FF8-A476-AB8AE40549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12" name="Rectangle 8">
            <a:extLst>
              <a:ext uri="{FF2B5EF4-FFF2-40B4-BE49-F238E27FC236}">
                <a16:creationId xmlns="" xmlns:a16="http://schemas.microsoft.com/office/drawing/2014/main" id="{95C85CD7-17D3-4036-A5EE-B19AD45A79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="" xmlns:a16="http://schemas.microsoft.com/office/drawing/2014/main" id="{3A48C62D-FB0C-49C0-8AE0-B0E76651D8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409259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764506"/>
            <a:ext cx="4040188" cy="436165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764506"/>
            <a:ext cx="4041775" cy="436165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8F3F8426-D7CD-442F-9131-263E7553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8" y="404813"/>
            <a:ext cx="5616575" cy="57626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="" xmlns:a16="http://schemas.microsoft.com/office/drawing/2014/main" id="{602D9103-F973-422B-8E2D-4ED9BBE657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15" name="Rectangle 8">
            <a:extLst>
              <a:ext uri="{FF2B5EF4-FFF2-40B4-BE49-F238E27FC236}">
                <a16:creationId xmlns="" xmlns:a16="http://schemas.microsoft.com/office/drawing/2014/main" id="{CCD6D7D2-27AA-47FE-8171-4F26FC260B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="" xmlns:a16="http://schemas.microsoft.com/office/drawing/2014/main" id="{4F9EB991-463E-46B8-B6E7-29319E8EB5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59130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="" xmlns:a16="http://schemas.microsoft.com/office/drawing/2014/main" id="{AE2D00CD-FC99-43E1-896A-B9AFDFEE14F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10" name="Rectangle 8">
            <a:extLst>
              <a:ext uri="{FF2B5EF4-FFF2-40B4-BE49-F238E27FC236}">
                <a16:creationId xmlns="" xmlns:a16="http://schemas.microsoft.com/office/drawing/2014/main" id="{69739F68-82F0-419B-B6FE-8B3AAC6A367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="" xmlns:a16="http://schemas.microsoft.com/office/drawing/2014/main" id="{A9DD47D9-3C5E-47F9-865B-782EA6133A4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40462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="" xmlns:a16="http://schemas.microsoft.com/office/drawing/2014/main" id="{2E9F99BF-EEB7-4190-9F36-944C4B8C063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F02B6104-BC79-4D3E-9EA3-F7F960A7FBD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="" xmlns:a16="http://schemas.microsoft.com/office/drawing/2014/main" id="{1F38C013-C475-4A2B-9133-D3E53F03303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97222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42814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042814"/>
            <a:ext cx="5111750" cy="508334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204864"/>
            <a:ext cx="3008313" cy="3921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648B01C-DA6A-4C4D-B26E-13E03A7168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E8363B-3F29-4B7E-8B91-430AAB22896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EE1A692-B904-424D-84A3-EBF6AB2163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73520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052735"/>
            <a:ext cx="5486400" cy="3674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2A81BBD-E09D-416E-9FAE-489ECC7F53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9D27005-9111-42F7-868B-78AD57BCB1E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43C6307-B875-493C-BA3E-650F37F43D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420444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0" y="879128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47800" y="87912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691680" y="1886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842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0786" y="6470239"/>
            <a:ext cx="755972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2019</a:t>
            </a:r>
            <a:endParaRPr lang="en-US" altLang="zh-CN" dirty="0"/>
          </a:p>
        </p:txBody>
      </p:sp>
      <p:sp>
        <p:nvSpPr>
          <p:cNvPr id="1884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3767" y="6466953"/>
            <a:ext cx="4176464" cy="3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/>
              <a:t>Xinxiang Medical University</a:t>
            </a:r>
          </a:p>
        </p:txBody>
      </p:sp>
      <p:sp>
        <p:nvSpPr>
          <p:cNvPr id="18842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3350" y="6468108"/>
            <a:ext cx="933450" cy="36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424761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8CC06C1-BE7C-4107-A0A4-D4EEB70B3EF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9632"/>
            <a:ext cx="824788" cy="8230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79A7C87-E394-43E9-938E-CABE7708E5F0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06" y="25772"/>
            <a:ext cx="1994694" cy="737444"/>
          </a:xfrm>
          <a:prstGeom prst="rect">
            <a:avLst/>
          </a:prstGeom>
          <a:ln>
            <a:noFill/>
          </a:ln>
          <a:effectLst>
            <a:outerShdw blurRad="508000" dist="114300" dir="5400000" sx="108000" sy="108000" algn="t" rotWithShape="0">
              <a:prstClr val="black">
                <a:alpha val="25000"/>
              </a:prstClr>
            </a:outerShdw>
          </a:effectLst>
        </p:spPr>
      </p:pic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8215F4B1-8B53-46F6-929C-99BE7E7EE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44" y="1070223"/>
            <a:ext cx="8219255" cy="516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ctr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457200" indent="-457200" algn="l" rtl="0" eaLnBrk="0" fontAlgn="base" hangingPunct="0">
        <a:lnSpc>
          <a:spcPts val="3000"/>
        </a:lnSpc>
        <a:spcBef>
          <a:spcPts val="1200"/>
        </a:spcBef>
        <a:spcAft>
          <a:spcPct val="0"/>
        </a:spcAft>
        <a:buClr>
          <a:srgbClr val="008000"/>
        </a:buClr>
        <a:buSzPct val="100000"/>
        <a:buFontTx/>
        <a:buBlip>
          <a:blip r:embed="rId16"/>
        </a:buBlip>
        <a:defRPr sz="2800">
          <a:solidFill>
            <a:srgbClr val="0000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89000" indent="-439738" algn="l" rtl="0" eaLnBrk="0" fontAlgn="base" hangingPunct="0">
        <a:lnSpc>
          <a:spcPts val="3000"/>
        </a:lnSpc>
        <a:spcBef>
          <a:spcPts val="1200"/>
        </a:spcBef>
        <a:spcAft>
          <a:spcPct val="0"/>
        </a:spcAft>
        <a:buClr>
          <a:srgbClr val="0000FF"/>
        </a:buClr>
        <a:buSzPct val="100000"/>
        <a:buFontTx/>
        <a:buBlip>
          <a:blip r:embed="rId17"/>
        </a:buBlip>
        <a:defRPr sz="2400">
          <a:solidFill>
            <a:srgbClr val="000000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293813" indent="-403225" algn="l" rtl="0" eaLnBrk="0" fontAlgn="base" hangingPunct="0">
        <a:lnSpc>
          <a:spcPts val="3000"/>
        </a:lnSpc>
        <a:spcBef>
          <a:spcPts val="1200"/>
        </a:spcBef>
        <a:spcAft>
          <a:spcPct val="0"/>
        </a:spcAft>
        <a:buClr>
          <a:srgbClr val="0000FF"/>
        </a:buClr>
        <a:buSzPct val="100000"/>
        <a:buFontTx/>
        <a:buBlip>
          <a:blip r:embed="rId16"/>
        </a:buBlip>
        <a:defRPr sz="2000">
          <a:solidFill>
            <a:srgbClr val="000000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81163" indent="-385763" algn="l" rtl="0" eaLnBrk="0" fontAlgn="base" hangingPunct="0">
        <a:lnSpc>
          <a:spcPts val="3000"/>
        </a:lnSpc>
        <a:spcBef>
          <a:spcPts val="1200"/>
        </a:spcBef>
        <a:spcAft>
          <a:spcPct val="0"/>
        </a:spcAft>
        <a:buClr>
          <a:srgbClr val="0000FF"/>
        </a:buClr>
        <a:buSzPct val="75000"/>
        <a:buFont typeface="Wingdings" panose="05000000000000000000" pitchFamily="2" charset="2"/>
        <a:buChar char="Ø"/>
        <a:defRPr>
          <a:solidFill>
            <a:srgbClr val="00000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70100" indent="-387350" algn="l" rtl="0" eaLnBrk="0" fontAlgn="base" hangingPunct="0">
        <a:lnSpc>
          <a:spcPts val="3000"/>
        </a:lnSpc>
        <a:spcBef>
          <a:spcPts val="1200"/>
        </a:spcBef>
        <a:spcAft>
          <a:spcPct val="0"/>
        </a:spcAft>
        <a:buClr>
          <a:srgbClr val="0000FF"/>
        </a:buClr>
        <a:buSzPct val="70000"/>
        <a:buFont typeface="Wingdings" panose="05000000000000000000" pitchFamily="2" charset="2"/>
        <a:buChar char="ü"/>
        <a:defRPr sz="1600">
          <a:solidFill>
            <a:srgbClr val="00000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A%8C%E8%BF%9B%E5%88%B6" TargetMode="External"/><Relationship Id="rId2" Type="http://schemas.openxmlformats.org/officeDocument/2006/relationships/hyperlink" Target="https://baike.baidu.com/item/%E5%AD%97%E8%8A%8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42996B8-5D3A-47A8-B186-5F3AE9CF5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7" t="1285" r="13118" b="129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70140CFC-21AD-47B8-90BC-FA8044C76E40}"/>
              </a:ext>
            </a:extLst>
          </p:cNvPr>
          <p:cNvSpPr/>
          <p:nvPr/>
        </p:nvSpPr>
        <p:spPr>
          <a:xfrm>
            <a:off x="2508936" y="4724955"/>
            <a:ext cx="427014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Life is short,</a:t>
            </a:r>
            <a:r>
              <a:rPr lang="zh-CN" altLang="en-US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r>
              <a:rPr lang="zh-CN" altLang="en-US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人生苦短</a:t>
            </a:r>
            <a:r>
              <a:rPr lang="zh-CN" altLang="en-U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我用</a:t>
            </a:r>
            <a:r>
              <a:rPr lang="en-US" altLang="zh-CN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28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0949BB73-F9E3-4D06-B92A-E0D8C3FBD7BC}"/>
              </a:ext>
            </a:extLst>
          </p:cNvPr>
          <p:cNvSpPr txBox="1"/>
          <p:nvPr/>
        </p:nvSpPr>
        <p:spPr>
          <a:xfrm>
            <a:off x="1979711" y="1340768"/>
            <a:ext cx="5328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程序语言入门与应用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A8468906-0A9F-4B11-8350-ED6E5B271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2885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A31C00A-9EE3-4B01-968E-0DDD8331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44" y="962265"/>
            <a:ext cx="8352927" cy="482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6.3《 </a:t>
            </a:r>
            <a:r>
              <a:rPr lang="zh-CN" altLang="en-US" sz="2000" dirty="0" smtClean="0"/>
              <a:t>红楼梦 </a:t>
            </a:r>
            <a:r>
              <a:rPr lang="en-US" altLang="zh-CN" sz="2000" dirty="0" smtClean="0"/>
              <a:t>》 </a:t>
            </a:r>
            <a:r>
              <a:rPr lang="zh-CN" altLang="en-US" sz="2000" dirty="0" smtClean="0"/>
              <a:t>人物统计</a:t>
            </a:r>
            <a:endParaRPr lang="en-US" altLang="zh-CN" sz="2000" dirty="0"/>
          </a:p>
          <a:p>
            <a:pPr marL="449262" lvl="1" indent="0">
              <a:buNone/>
            </a:pPr>
            <a:r>
              <a:rPr lang="en-US" altLang="zh-CN" sz="1600" dirty="0" smtClean="0"/>
              <a:t>《 </a:t>
            </a:r>
            <a:r>
              <a:rPr lang="zh-CN" altLang="en-US" sz="1600" dirty="0" smtClean="0"/>
              <a:t>红楼梦 </a:t>
            </a:r>
            <a:r>
              <a:rPr lang="en-US" altLang="zh-CN" sz="1600" dirty="0" smtClean="0"/>
              <a:t>》 </a:t>
            </a:r>
            <a:r>
              <a:rPr lang="zh-CN" altLang="en-US" sz="1600" dirty="0" smtClean="0"/>
              <a:t>中前 </a:t>
            </a:r>
            <a:r>
              <a:rPr lang="en-US" altLang="zh-CN" sz="1600" dirty="0" smtClean="0"/>
              <a:t>20 </a:t>
            </a:r>
            <a:r>
              <a:rPr lang="zh-CN" altLang="en-US" sz="1600" dirty="0" smtClean="0"/>
              <a:t>位出场最多的人物。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953874F-BC4B-4320-A9E8-DB095FBB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上周练习题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222E5B2-0631-4C64-8FA2-624E1B593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71612"/>
            <a:ext cx="736776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3000372"/>
            <a:ext cx="202882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280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="" xmlns:a16="http://schemas.microsoft.com/office/drawing/2014/main" id="{297A5734-3B75-40A0-82A6-4E4779D60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9612" y="3993790"/>
            <a:ext cx="5184775" cy="20995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200" dirty="0" smtClean="0"/>
              <a:t>王海蛟</a:t>
            </a:r>
            <a:endParaRPr lang="en-US" altLang="zh-CN" sz="22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 smtClean="0"/>
              <a:t>新乡</a:t>
            </a:r>
            <a:r>
              <a:rPr lang="zh-CN" altLang="en-US" sz="2200" dirty="0"/>
              <a:t>医学院</a:t>
            </a:r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6DC18BE8-1505-4A39-BFBE-6846CE370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2140874"/>
            <a:ext cx="7541629" cy="1600200"/>
          </a:xfrm>
        </p:spPr>
        <p:txBody>
          <a:bodyPr/>
          <a:lstStyle/>
          <a:p>
            <a:r>
              <a:rPr lang="zh-CN" altLang="en-US" dirty="0" smtClean="0"/>
              <a:t>第七章 文件和数据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DEE5A27-8355-4617-AD37-804B6B3F71A4}"/>
              </a:ext>
            </a:extLst>
          </p:cNvPr>
          <p:cNvSpPr txBox="1"/>
          <p:nvPr/>
        </p:nvSpPr>
        <p:spPr>
          <a:xfrm>
            <a:off x="2525080" y="1659556"/>
            <a:ext cx="4031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F9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2F9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程序语言入门与应用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037A88F-A3FE-4766-B1BC-4D698CD76A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8285" r="8285"/>
          <a:stretch/>
        </p:blipFill>
        <p:spPr>
          <a:xfrm>
            <a:off x="899592" y="4509120"/>
            <a:ext cx="1068006" cy="8640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98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5099105-7C69-4DAA-8E43-5B975AE2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188640"/>
            <a:ext cx="5472608" cy="576064"/>
          </a:xfrm>
        </p:spPr>
        <p:txBody>
          <a:bodyPr/>
          <a:lstStyle/>
          <a:p>
            <a:r>
              <a:rPr lang="zh-CN" altLang="en-US" dirty="0"/>
              <a:t>学习目标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0AE17F1-60B3-4689-9CB0-14DED2ED0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12" name="TextBox 11"/>
          <p:cNvSpPr txBox="1"/>
          <p:nvPr/>
        </p:nvSpPr>
        <p:spPr>
          <a:xfrm>
            <a:off x="4143372" y="4071942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 dirty="0" smtClean="0"/>
              <a:t>Bill Gates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内容占位符 12" descr="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2" y="1071546"/>
            <a:ext cx="6000792" cy="4106792"/>
          </a:xfrm>
        </p:spPr>
      </p:pic>
      <p:sp>
        <p:nvSpPr>
          <p:cNvPr id="14" name="矩形 13"/>
          <p:cNvSpPr/>
          <p:nvPr/>
        </p:nvSpPr>
        <p:spPr>
          <a:xfrm>
            <a:off x="214282" y="5286388"/>
            <a:ext cx="8858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i="1" dirty="0" smtClean="0">
                <a:solidFill>
                  <a:srgbClr val="FF0000"/>
                </a:solidFill>
              </a:rPr>
              <a:t>The most effective debugging tool is still careful thought, coupled with judiciously placed </a:t>
            </a:r>
            <a:r>
              <a:rPr lang="en-US" sz="2000" b="1" i="1" dirty="0" err="1" smtClean="0">
                <a:solidFill>
                  <a:srgbClr val="FF0000"/>
                </a:solidFill>
              </a:rPr>
              <a:t>printstatements</a:t>
            </a:r>
            <a:r>
              <a:rPr lang="en-US" sz="2000" b="1" i="1" dirty="0" smtClean="0">
                <a:solidFill>
                  <a:srgbClr val="FF0000"/>
                </a:solidFill>
              </a:rPr>
              <a:t>.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2844" y="6000768"/>
            <a:ext cx="7000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最有效的调试工具是静下心来仔细思考，辅之审慎地放置打印语句。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071546"/>
            <a:ext cx="4716133" cy="410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矩形 15"/>
          <p:cNvSpPr/>
          <p:nvPr/>
        </p:nvSpPr>
        <p:spPr>
          <a:xfrm>
            <a:off x="4000496" y="4643446"/>
            <a:ext cx="353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布赖恩克尼汉</a:t>
            </a:r>
            <a:r>
              <a:rPr lang="en-US" altLang="zh-CN" i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zh-CN" i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brian</a:t>
            </a:r>
            <a:r>
              <a:rPr lang="en-US" altLang="zh-CN" i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W. Kernighan)</a:t>
            </a:r>
            <a:endParaRPr lang="zh-CN" altLang="en-US" i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52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5099105-7C69-4DAA-8E43-5B975AE2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188640"/>
            <a:ext cx="5472608" cy="576064"/>
          </a:xfrm>
        </p:spPr>
        <p:txBody>
          <a:bodyPr/>
          <a:lstStyle/>
          <a:p>
            <a:r>
              <a:rPr lang="zh-CN" altLang="en-US" dirty="0"/>
              <a:t>学习目标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3D03071-6BB4-456C-B5EA-CD265D9E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2736"/>
            <a:ext cx="8352927" cy="4824189"/>
          </a:xfrm>
        </p:spPr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zh-CN" altLang="en-US" dirty="0"/>
              <a:t>基本要求</a:t>
            </a:r>
          </a:p>
          <a:p>
            <a:pPr lvl="1">
              <a:spcBef>
                <a:spcPts val="600"/>
              </a:spcBef>
            </a:pPr>
            <a:r>
              <a:rPr lang="zh-CN" altLang="en-US" dirty="0"/>
              <a:t>掌握</a:t>
            </a:r>
            <a:endParaRPr lang="en-US" altLang="zh-CN" dirty="0"/>
          </a:p>
          <a:p>
            <a:pPr lvl="2">
              <a:spcBef>
                <a:spcPts val="600"/>
              </a:spcBef>
            </a:pPr>
            <a:r>
              <a:rPr lang="zh-CN" altLang="en-US" dirty="0" smtClean="0"/>
              <a:t>文件的读写方法以及打开和关闭文件等基本操作</a:t>
            </a:r>
            <a:endParaRPr lang="en-US" altLang="zh-CN" dirty="0" smtClean="0"/>
          </a:p>
          <a:p>
            <a:pPr lvl="2">
              <a:spcBef>
                <a:spcPts val="600"/>
              </a:spcBef>
            </a:pPr>
            <a:r>
              <a:rPr lang="zh-CN" altLang="en-US" dirty="0" smtClean="0"/>
              <a:t>一二维数据的存储格式和读写方法</a:t>
            </a:r>
          </a:p>
          <a:p>
            <a:pPr lvl="1">
              <a:spcBef>
                <a:spcPts val="600"/>
              </a:spcBef>
            </a:pPr>
            <a:r>
              <a:rPr lang="zh-CN" altLang="en-US" dirty="0" smtClean="0"/>
              <a:t>理解</a:t>
            </a:r>
            <a:endParaRPr lang="en-US" altLang="zh-CN" dirty="0" smtClean="0"/>
          </a:p>
          <a:p>
            <a:pPr lvl="2">
              <a:spcBef>
                <a:spcPts val="600"/>
              </a:spcBef>
            </a:pPr>
            <a:r>
              <a:rPr lang="zh-CN" altLang="en-US" dirty="0" smtClean="0"/>
              <a:t>数据组织的维度以及特点</a:t>
            </a:r>
            <a:endParaRPr lang="en-US" altLang="zh-CN" dirty="0" smtClean="0"/>
          </a:p>
          <a:p>
            <a:pPr lvl="2">
              <a:spcBef>
                <a:spcPts val="600"/>
              </a:spcBef>
            </a:pPr>
            <a:r>
              <a:rPr lang="en-US" altLang="zh-CN" dirty="0" smtClean="0"/>
              <a:t>PIL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库的基本使用</a:t>
            </a:r>
            <a:endParaRPr lang="en-US" altLang="zh-CN" dirty="0" smtClean="0"/>
          </a:p>
          <a:p>
            <a:pPr lvl="1">
              <a:spcBef>
                <a:spcPts val="600"/>
              </a:spcBef>
            </a:pPr>
            <a:r>
              <a:rPr lang="zh-CN" altLang="en-US" dirty="0" smtClean="0"/>
              <a:t>了解</a:t>
            </a:r>
            <a:endParaRPr lang="en-US" altLang="zh-CN" dirty="0" smtClean="0"/>
          </a:p>
          <a:p>
            <a:pPr lvl="2">
              <a:spcBef>
                <a:spcPts val="600"/>
              </a:spcBef>
            </a:pPr>
            <a:r>
              <a:rPr lang="zh-CN" altLang="en-US" dirty="0" smtClean="0"/>
              <a:t>高维数据的存储格式和读写方法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0AE17F1-60B3-4689-9CB0-14DED2ED0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6352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0363A5FD-8A8C-430D-BB78-9E65D1C1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本课概要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="" xmlns:a16="http://schemas.microsoft.com/office/drawing/2014/main" id="{C2480CD3-6617-4830-9FE3-6153CF78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xmlns="" id="{5F9F1118-5C99-4030-83C0-903E3EA4FCBA}"/>
              </a:ext>
            </a:extLst>
          </p:cNvPr>
          <p:cNvSpPr txBox="1">
            <a:spLocks/>
          </p:cNvSpPr>
          <p:nvPr/>
        </p:nvSpPr>
        <p:spPr>
          <a:xfrm>
            <a:off x="547936" y="1205136"/>
            <a:ext cx="8352927" cy="482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程序控制结构</a:t>
            </a:r>
            <a:endParaRPr kumimoji="0" lang="en-US" altLang="zh-CN" sz="2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89000" marR="0" lvl="1" indent="-439738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7.1 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文件的使用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89000" marR="0" lvl="1" indent="-439738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7.2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PIL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库的使用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89000" marR="0" lvl="1" indent="-439738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7.3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：图像的字符画绘制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89000" marR="0" lvl="1" indent="-439738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7.4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一二维数据的格式化和处理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89000" marR="0" lvl="1" indent="-439738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7.5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格式的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</a:p>
          <a:p>
            <a:pPr marL="889000" marR="0" lvl="1" indent="-439738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7.6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高维数据的格式化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89000" marR="0" lvl="1" indent="-439738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7.7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库的使用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89000" marR="0" lvl="1" indent="-439738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7.8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格式的相互转化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89000" marR="0" lvl="1" indent="-439738" algn="l" defTabSz="914400" rtl="0" eaLnBrk="0" fontAlgn="base" latinLnBrk="0" hangingPunct="0">
              <a:lnSpc>
                <a:spcPts val="3000"/>
              </a:lnSpc>
              <a:spcBef>
                <a:spcPts val="1200"/>
              </a:spcBef>
              <a:spcAft>
                <a:spcPct val="0"/>
              </a:spcAft>
              <a:buClr>
                <a:srgbClr val="0000FF"/>
              </a:buClr>
              <a:buSzPct val="100000"/>
              <a:buFontTx/>
              <a:buBlip>
                <a:blip r:embed="rId3"/>
              </a:buBlip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1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</a:t>
            </a:r>
            <a:r>
              <a:rPr lang="zh-CN" altLang="en-US" dirty="0" smtClean="0"/>
              <a:t>文件的使用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071546"/>
            <a:ext cx="8605620" cy="5233784"/>
          </a:xfrm>
        </p:spPr>
        <p:txBody>
          <a:bodyPr>
            <a:normAutofit fontScale="25000" lnSpcReduction="20000"/>
          </a:bodyPr>
          <a:lstStyle/>
          <a:p>
            <a:r>
              <a:rPr lang="en-US" altLang="zh-CN" sz="9600" dirty="0" smtClean="0"/>
              <a:t>7.1.1 </a:t>
            </a:r>
            <a:r>
              <a:rPr lang="zh-CN" altLang="en-US" sz="9600" dirty="0" smtClean="0"/>
              <a:t>文件的概述</a:t>
            </a:r>
            <a:endParaRPr lang="en-US" altLang="zh-CN" sz="9600" dirty="0" smtClean="0"/>
          </a:p>
          <a:p>
            <a:pPr lvl="1"/>
            <a:r>
              <a:rPr lang="zh-CN" altLang="en-US" sz="9600" dirty="0" smtClean="0">
                <a:solidFill>
                  <a:srgbClr val="C00000"/>
                </a:solidFill>
              </a:rPr>
              <a:t>文件是一个存储在辅助存储器上的数据序列。</a:t>
            </a:r>
            <a:endParaRPr lang="en-US" altLang="zh-CN" sz="9600" dirty="0" smtClean="0">
              <a:solidFill>
                <a:srgbClr val="C00000"/>
              </a:solidFill>
            </a:endParaRPr>
          </a:p>
          <a:p>
            <a:pPr lvl="2"/>
            <a:r>
              <a:rPr lang="zh-CN" altLang="en-US" sz="8000" dirty="0" smtClean="0">
                <a:solidFill>
                  <a:srgbClr val="7030A0"/>
                </a:solidFill>
              </a:rPr>
              <a:t>文件是数据的集合和抽象，就像函数是程序的集合和抽象一样。</a:t>
            </a:r>
            <a:endParaRPr lang="en-US" altLang="zh-CN" sz="8000" dirty="0" smtClean="0">
              <a:solidFill>
                <a:srgbClr val="7030A0"/>
              </a:solidFill>
            </a:endParaRPr>
          </a:p>
          <a:p>
            <a:pPr lvl="2"/>
            <a:r>
              <a:rPr lang="zh-CN" altLang="en-US" sz="8000" dirty="0" smtClean="0">
                <a:solidFill>
                  <a:srgbClr val="7030A0"/>
                </a:solidFill>
              </a:rPr>
              <a:t>文件可以包含任意数据内容。</a:t>
            </a:r>
            <a:endParaRPr lang="en-US" altLang="zh-CN" sz="8000" dirty="0" smtClean="0">
              <a:solidFill>
                <a:srgbClr val="7030A0"/>
              </a:solidFill>
            </a:endParaRPr>
          </a:p>
          <a:p>
            <a:pPr lvl="2"/>
            <a:r>
              <a:rPr lang="zh-CN" altLang="en-US" sz="8000" dirty="0" smtClean="0">
                <a:solidFill>
                  <a:srgbClr val="7030A0"/>
                </a:solidFill>
              </a:rPr>
              <a:t>文件有两种形式，二进制文件和文本文件。</a:t>
            </a:r>
            <a:endParaRPr lang="en-US" altLang="zh-CN" sz="8000" dirty="0" smtClean="0">
              <a:solidFill>
                <a:srgbClr val="7030A0"/>
              </a:solidFill>
            </a:endParaRPr>
          </a:p>
          <a:p>
            <a:pPr lvl="1"/>
            <a:r>
              <a:rPr lang="zh-CN" altLang="en-US" sz="9600" dirty="0" smtClean="0">
                <a:solidFill>
                  <a:srgbClr val="C00000"/>
                </a:solidFill>
              </a:rPr>
              <a:t>二进制文件。</a:t>
            </a:r>
            <a:endParaRPr lang="en-US" altLang="zh-CN" sz="9600" dirty="0" smtClean="0">
              <a:solidFill>
                <a:srgbClr val="C00000"/>
              </a:solidFill>
            </a:endParaRPr>
          </a:p>
          <a:p>
            <a:pPr lvl="2"/>
            <a:r>
              <a:rPr lang="zh-CN" altLang="en-US" sz="8000" dirty="0" smtClean="0">
                <a:solidFill>
                  <a:srgbClr val="7030A0"/>
                </a:solidFill>
              </a:rPr>
              <a:t>文件数据主要有比特</a:t>
            </a:r>
            <a:r>
              <a:rPr lang="en-US" altLang="zh-CN" sz="8000" dirty="0" smtClean="0">
                <a:solidFill>
                  <a:srgbClr val="7030A0"/>
                </a:solidFill>
              </a:rPr>
              <a:t>0</a:t>
            </a:r>
            <a:r>
              <a:rPr lang="zh-CN" altLang="en-US" sz="8000" dirty="0" smtClean="0">
                <a:solidFill>
                  <a:srgbClr val="7030A0"/>
                </a:solidFill>
              </a:rPr>
              <a:t>和</a:t>
            </a:r>
            <a:r>
              <a:rPr lang="en-US" altLang="zh-CN" sz="8000" dirty="0" smtClean="0">
                <a:solidFill>
                  <a:srgbClr val="7030A0"/>
                </a:solidFill>
              </a:rPr>
              <a:t>1</a:t>
            </a:r>
            <a:r>
              <a:rPr lang="zh-CN" altLang="en-US" sz="8000" dirty="0" smtClean="0">
                <a:solidFill>
                  <a:srgbClr val="7030A0"/>
                </a:solidFill>
              </a:rPr>
              <a:t>组成，没有统一的编码。</a:t>
            </a:r>
            <a:endParaRPr lang="en-US" altLang="zh-CN" sz="8000" dirty="0" smtClean="0">
              <a:solidFill>
                <a:srgbClr val="7030A0"/>
              </a:solidFill>
            </a:endParaRPr>
          </a:p>
          <a:p>
            <a:pPr lvl="2"/>
            <a:r>
              <a:rPr lang="zh-CN" altLang="en-US" sz="8000" dirty="0" smtClean="0">
                <a:solidFill>
                  <a:srgbClr val="7030A0"/>
                </a:solidFill>
              </a:rPr>
              <a:t>文件内部数据的组织格式与文件的用途有关。</a:t>
            </a:r>
            <a:endParaRPr lang="en-US" altLang="zh-CN" sz="8000" dirty="0" smtClean="0">
              <a:solidFill>
                <a:srgbClr val="7030A0"/>
              </a:solidFill>
            </a:endParaRPr>
          </a:p>
          <a:p>
            <a:pPr lvl="1"/>
            <a:endParaRPr lang="en-US" altLang="zh-CN" sz="7200" dirty="0" smtClean="0">
              <a:solidFill>
                <a:srgbClr val="C0000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</a:t>
            </a:r>
            <a:r>
              <a:rPr lang="zh-CN" altLang="en-US" dirty="0" smtClean="0"/>
              <a:t>文件的使用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071546"/>
            <a:ext cx="8605620" cy="5233784"/>
          </a:xfrm>
        </p:spPr>
        <p:txBody>
          <a:bodyPr>
            <a:normAutofit/>
          </a:bodyPr>
          <a:lstStyle/>
          <a:p>
            <a:pPr lvl="1"/>
            <a:r>
              <a:rPr lang="zh-CN" altLang="en-US" sz="2800" dirty="0" smtClean="0">
                <a:solidFill>
                  <a:srgbClr val="C00000"/>
                </a:solidFill>
              </a:rPr>
              <a:t>二进制文件。</a:t>
            </a:r>
            <a:endParaRPr lang="en-US" altLang="zh-CN" sz="2800" dirty="0" smtClean="0">
              <a:solidFill>
                <a:srgbClr val="C00000"/>
              </a:solidFill>
            </a:endParaRPr>
          </a:p>
          <a:p>
            <a:pPr lvl="2"/>
            <a:r>
              <a:rPr lang="zh-CN" altLang="en-US" sz="2800" dirty="0" smtClean="0">
                <a:solidFill>
                  <a:srgbClr val="7030A0"/>
                </a:solidFill>
              </a:rPr>
              <a:t>文件数据主要有比特</a:t>
            </a:r>
            <a:r>
              <a:rPr lang="en-US" altLang="zh-CN" sz="2800" dirty="0" smtClean="0">
                <a:solidFill>
                  <a:srgbClr val="7030A0"/>
                </a:solidFill>
              </a:rPr>
              <a:t>0</a:t>
            </a:r>
            <a:r>
              <a:rPr lang="zh-CN" altLang="en-US" sz="2800" dirty="0" smtClean="0">
                <a:solidFill>
                  <a:srgbClr val="7030A0"/>
                </a:solidFill>
              </a:rPr>
              <a:t>和</a:t>
            </a:r>
            <a:r>
              <a:rPr lang="en-US" altLang="zh-CN" sz="2800" dirty="0" smtClean="0">
                <a:solidFill>
                  <a:srgbClr val="7030A0"/>
                </a:solidFill>
              </a:rPr>
              <a:t>1</a:t>
            </a:r>
            <a:r>
              <a:rPr lang="zh-CN" altLang="en-US" sz="2800" dirty="0" smtClean="0">
                <a:solidFill>
                  <a:srgbClr val="7030A0"/>
                </a:solidFill>
              </a:rPr>
              <a:t>组成，没有统一的编码。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2"/>
            <a:r>
              <a:rPr lang="zh-CN" altLang="en-US" sz="2800" dirty="0" smtClean="0">
                <a:solidFill>
                  <a:srgbClr val="7030A0"/>
                </a:solidFill>
              </a:rPr>
              <a:t>文件内部数据的组织格式与文件的用途有关。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1"/>
            <a:endParaRPr lang="en-US" altLang="zh-CN" sz="7200" dirty="0" smtClean="0">
              <a:solidFill>
                <a:srgbClr val="C0000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286124"/>
            <a:ext cx="200532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214686"/>
            <a:ext cx="4929222" cy="309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</a:t>
            </a:r>
            <a:r>
              <a:rPr lang="zh-CN" altLang="en-US" dirty="0" smtClean="0"/>
              <a:t>文件的使用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071546"/>
            <a:ext cx="8605620" cy="5233784"/>
          </a:xfrm>
        </p:spPr>
        <p:txBody>
          <a:bodyPr>
            <a:normAutofit/>
          </a:bodyPr>
          <a:lstStyle/>
          <a:p>
            <a:pPr lvl="1"/>
            <a:r>
              <a:rPr lang="zh-CN" altLang="en-US" sz="2800" dirty="0" smtClean="0">
                <a:solidFill>
                  <a:srgbClr val="C00000"/>
                </a:solidFill>
              </a:rPr>
              <a:t>文本文件。</a:t>
            </a:r>
            <a:endParaRPr lang="en-US" altLang="zh-CN" sz="2800" dirty="0" smtClean="0">
              <a:solidFill>
                <a:srgbClr val="C00000"/>
              </a:solidFill>
            </a:endParaRPr>
          </a:p>
          <a:p>
            <a:pPr lvl="2"/>
            <a:r>
              <a:rPr lang="zh-CN" altLang="en-US" sz="2800" dirty="0" smtClean="0">
                <a:solidFill>
                  <a:srgbClr val="7030A0"/>
                </a:solidFill>
              </a:rPr>
              <a:t>一般有特定编码的字符串组成。如</a:t>
            </a:r>
            <a:r>
              <a:rPr lang="en-US" altLang="zh-CN" sz="2800" dirty="0" smtClean="0">
                <a:solidFill>
                  <a:srgbClr val="7030A0"/>
                </a:solidFill>
              </a:rPr>
              <a:t>UTF-8</a:t>
            </a:r>
            <a:r>
              <a:rPr lang="zh-CN" altLang="en-US" sz="2800" dirty="0" smtClean="0">
                <a:solidFill>
                  <a:srgbClr val="7030A0"/>
                </a:solidFill>
              </a:rPr>
              <a:t>编码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2"/>
            <a:r>
              <a:rPr lang="zh-CN" altLang="en-US" sz="2800" dirty="0" smtClean="0">
                <a:solidFill>
                  <a:srgbClr val="7030A0"/>
                </a:solidFill>
              </a:rPr>
              <a:t>可以看作是存储在磁盘上的长字符串。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1"/>
            <a:endParaRPr lang="en-US" altLang="zh-CN" sz="7200" dirty="0" smtClean="0">
              <a:solidFill>
                <a:srgbClr val="C0000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786058"/>
            <a:ext cx="4362444" cy="347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3714752"/>
            <a:ext cx="487773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</a:t>
            </a:r>
            <a:r>
              <a:rPr lang="zh-CN" altLang="en-US" dirty="0" smtClean="0"/>
              <a:t>文件的使用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071546"/>
            <a:ext cx="8605620" cy="5233784"/>
          </a:xfrm>
        </p:spPr>
        <p:txBody>
          <a:bodyPr>
            <a:normAutofit/>
          </a:bodyPr>
          <a:lstStyle/>
          <a:p>
            <a:pPr lvl="1"/>
            <a:r>
              <a:rPr lang="zh-CN" altLang="en-US" sz="2800" dirty="0" smtClean="0">
                <a:solidFill>
                  <a:srgbClr val="C00000"/>
                </a:solidFill>
              </a:rPr>
              <a:t>文本文件。</a:t>
            </a:r>
            <a:endParaRPr lang="en-US" altLang="zh-CN" sz="2800" dirty="0" smtClean="0">
              <a:solidFill>
                <a:srgbClr val="C00000"/>
              </a:solidFill>
            </a:endParaRPr>
          </a:p>
          <a:p>
            <a:pPr lvl="2"/>
            <a:r>
              <a:rPr lang="zh-CN" altLang="en-US" sz="2800" dirty="0" smtClean="0">
                <a:solidFill>
                  <a:srgbClr val="7030A0"/>
                </a:solidFill>
              </a:rPr>
              <a:t>一般有特定编码的字符串组成。如</a:t>
            </a:r>
            <a:r>
              <a:rPr lang="en-US" altLang="zh-CN" sz="2800" dirty="0" smtClean="0">
                <a:solidFill>
                  <a:srgbClr val="7030A0"/>
                </a:solidFill>
              </a:rPr>
              <a:t>UTF-8</a:t>
            </a:r>
            <a:r>
              <a:rPr lang="zh-CN" altLang="en-US" sz="2800" dirty="0" smtClean="0">
                <a:solidFill>
                  <a:srgbClr val="7030A0"/>
                </a:solidFill>
              </a:rPr>
              <a:t>编码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2"/>
            <a:r>
              <a:rPr lang="zh-CN" altLang="en-US" sz="2800" dirty="0" smtClean="0">
                <a:solidFill>
                  <a:srgbClr val="7030A0"/>
                </a:solidFill>
              </a:rPr>
              <a:t>可以看作是存储在磁盘上的长字符串。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1"/>
            <a:endParaRPr lang="en-US" altLang="zh-CN" sz="7200" dirty="0" smtClean="0">
              <a:solidFill>
                <a:srgbClr val="C0000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349" y="2714620"/>
            <a:ext cx="6389361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</a:t>
            </a:r>
            <a:r>
              <a:rPr lang="zh-CN" altLang="en-US" dirty="0" smtClean="0"/>
              <a:t>文件的使用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071546"/>
            <a:ext cx="8605620" cy="5572164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en-US" sz="2800" dirty="0" smtClean="0">
                <a:solidFill>
                  <a:srgbClr val="C00000"/>
                </a:solidFill>
              </a:rPr>
              <a:t>常见的编码。</a:t>
            </a:r>
            <a:endParaRPr lang="en-US" altLang="zh-CN" sz="2800" dirty="0" smtClean="0">
              <a:solidFill>
                <a:srgbClr val="C00000"/>
              </a:solidFill>
            </a:endParaRPr>
          </a:p>
          <a:p>
            <a:pPr lvl="2"/>
            <a:r>
              <a:rPr lang="en-US" altLang="zh-CN" sz="2800" dirty="0" smtClean="0">
                <a:solidFill>
                  <a:srgbClr val="7030A0"/>
                </a:solidFill>
              </a:rPr>
              <a:t>ASCII</a:t>
            </a:r>
            <a:r>
              <a:rPr lang="zh-CN" altLang="en-US" sz="2800" dirty="0" smtClean="0">
                <a:solidFill>
                  <a:srgbClr val="7030A0"/>
                </a:solidFill>
              </a:rPr>
              <a:t>码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5"/>
            <a:r>
              <a:rPr lang="zh-CN" altLang="en-US" sz="2000" dirty="0" smtClean="0">
                <a:solidFill>
                  <a:srgbClr val="7030A0"/>
                </a:solidFill>
              </a:rPr>
              <a:t>使用一个字节来对数字、英文字符，符号编码。</a:t>
            </a:r>
            <a:endParaRPr lang="en-US" altLang="zh-CN" sz="2000" dirty="0" smtClean="0">
              <a:solidFill>
                <a:srgbClr val="7030A0"/>
              </a:solidFill>
            </a:endParaRPr>
          </a:p>
          <a:p>
            <a:pPr lvl="2"/>
            <a:r>
              <a:rPr lang="en-US" altLang="zh-CN" sz="2800" dirty="0" smtClean="0">
                <a:solidFill>
                  <a:srgbClr val="7030A0"/>
                </a:solidFill>
              </a:rPr>
              <a:t>ANSI</a:t>
            </a:r>
            <a:r>
              <a:rPr lang="zh-CN" altLang="en-US" sz="2800" dirty="0" smtClean="0">
                <a:solidFill>
                  <a:srgbClr val="7030A0"/>
                </a:solidFill>
              </a:rPr>
              <a:t>码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5"/>
            <a:r>
              <a:rPr lang="zh-CN" altLang="en-US" sz="1900" dirty="0" smtClean="0">
                <a:solidFill>
                  <a:srgbClr val="7030A0"/>
                </a:solidFill>
              </a:rPr>
              <a:t>扩展的</a:t>
            </a:r>
            <a:r>
              <a:rPr lang="en-US" altLang="zh-CN" sz="1900" dirty="0" smtClean="0">
                <a:solidFill>
                  <a:srgbClr val="7030A0"/>
                </a:solidFill>
              </a:rPr>
              <a:t>ASCII</a:t>
            </a:r>
            <a:r>
              <a:rPr lang="zh-CN" altLang="en-US" sz="1900" dirty="0" smtClean="0">
                <a:solidFill>
                  <a:srgbClr val="7030A0"/>
                </a:solidFill>
              </a:rPr>
              <a:t>码，</a:t>
            </a:r>
            <a:r>
              <a:rPr lang="zh-CN" altLang="en-US" sz="1900" dirty="0" smtClean="0"/>
              <a:t> </a:t>
            </a:r>
            <a:r>
              <a:rPr lang="en-US" altLang="zh-CN" sz="2200" dirty="0" smtClean="0">
                <a:solidFill>
                  <a:srgbClr val="7030A0"/>
                </a:solidFill>
              </a:rPr>
              <a:t>0x00~0x7f </a:t>
            </a:r>
            <a:r>
              <a:rPr lang="zh-CN" altLang="en-US" sz="2200" dirty="0" smtClean="0">
                <a:solidFill>
                  <a:srgbClr val="7030A0"/>
                </a:solidFill>
              </a:rPr>
              <a:t>范围的</a:t>
            </a:r>
            <a:r>
              <a:rPr lang="en-US" altLang="zh-CN" sz="2200" dirty="0" smtClean="0">
                <a:solidFill>
                  <a:srgbClr val="7030A0"/>
                </a:solidFill>
              </a:rPr>
              <a:t>1 </a:t>
            </a:r>
            <a:r>
              <a:rPr lang="zh-CN" altLang="en-US" sz="2200" dirty="0" smtClean="0">
                <a:solidFill>
                  <a:srgbClr val="7030A0"/>
                </a:solidFill>
              </a:rPr>
              <a:t>个</a:t>
            </a:r>
            <a:r>
              <a:rPr lang="zh-CN" altLang="en-US" sz="2200" dirty="0" smtClean="0">
                <a:solidFill>
                  <a:srgbClr val="7030A0"/>
                </a:solidFill>
                <a:hlinkClick r:id="rId2"/>
              </a:rPr>
              <a:t>字节</a:t>
            </a:r>
            <a:r>
              <a:rPr lang="zh-CN" altLang="en-US" sz="2200" dirty="0" smtClean="0">
                <a:solidFill>
                  <a:srgbClr val="7030A0"/>
                </a:solidFill>
              </a:rPr>
              <a:t>来表示 </a:t>
            </a:r>
            <a:r>
              <a:rPr lang="en-US" altLang="zh-CN" sz="2200" dirty="0" smtClean="0">
                <a:solidFill>
                  <a:srgbClr val="7030A0"/>
                </a:solidFill>
              </a:rPr>
              <a:t>1 </a:t>
            </a:r>
            <a:r>
              <a:rPr lang="zh-CN" altLang="en-US" sz="2200" dirty="0" smtClean="0">
                <a:solidFill>
                  <a:srgbClr val="7030A0"/>
                </a:solidFill>
              </a:rPr>
              <a:t>个英文字符。超出此范围的使用</a:t>
            </a:r>
            <a:r>
              <a:rPr lang="en-US" altLang="zh-CN" sz="2200" dirty="0" smtClean="0">
                <a:solidFill>
                  <a:srgbClr val="7030A0"/>
                </a:solidFill>
              </a:rPr>
              <a:t>0x80~0xFFFF</a:t>
            </a:r>
            <a:r>
              <a:rPr lang="zh-CN" altLang="en-US" sz="2200" dirty="0" smtClean="0">
                <a:solidFill>
                  <a:srgbClr val="7030A0"/>
                </a:solidFill>
              </a:rPr>
              <a:t>来编码。</a:t>
            </a:r>
            <a:endParaRPr lang="en-US" altLang="zh-CN" sz="2200" dirty="0" smtClean="0">
              <a:solidFill>
                <a:srgbClr val="7030A0"/>
              </a:solidFill>
            </a:endParaRPr>
          </a:p>
          <a:p>
            <a:pPr lvl="2"/>
            <a:r>
              <a:rPr lang="en-US" altLang="zh-CN" sz="2800" dirty="0" smtClean="0">
                <a:solidFill>
                  <a:srgbClr val="7030A0"/>
                </a:solidFill>
              </a:rPr>
              <a:t>Unicode</a:t>
            </a:r>
            <a:r>
              <a:rPr lang="zh-CN" altLang="en-US" sz="2800" dirty="0" smtClean="0">
                <a:solidFill>
                  <a:srgbClr val="7030A0"/>
                </a:solidFill>
              </a:rPr>
              <a:t>码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5"/>
            <a:r>
              <a:rPr lang="zh-CN" altLang="en-US" sz="2200" dirty="0" smtClean="0">
                <a:solidFill>
                  <a:srgbClr val="7030A0"/>
                </a:solidFill>
              </a:rPr>
              <a:t>它为每种语言中的每个字符设定了统一并且唯一的</a:t>
            </a:r>
            <a:r>
              <a:rPr lang="zh-CN" altLang="en-US" sz="2200" dirty="0" smtClean="0">
                <a:solidFill>
                  <a:srgbClr val="7030A0"/>
                </a:solidFill>
                <a:hlinkClick r:id="rId3"/>
              </a:rPr>
              <a:t>二进制</a:t>
            </a:r>
            <a:r>
              <a:rPr lang="zh-CN" altLang="en-US" sz="2200" dirty="0" smtClean="0">
                <a:solidFill>
                  <a:srgbClr val="7030A0"/>
                </a:solidFill>
              </a:rPr>
              <a:t>编码。</a:t>
            </a:r>
            <a:endParaRPr lang="en-US" altLang="zh-CN" sz="2200" dirty="0" smtClean="0">
              <a:solidFill>
                <a:srgbClr val="7030A0"/>
              </a:solidFill>
            </a:endParaRPr>
          </a:p>
          <a:p>
            <a:pPr lvl="2"/>
            <a:r>
              <a:rPr lang="en-US" altLang="zh-CN" sz="2800" dirty="0" smtClean="0">
                <a:solidFill>
                  <a:srgbClr val="7030A0"/>
                </a:solidFill>
              </a:rPr>
              <a:t>UTF-8</a:t>
            </a:r>
            <a:r>
              <a:rPr lang="zh-CN" altLang="en-US" sz="2800" dirty="0" smtClean="0">
                <a:solidFill>
                  <a:srgbClr val="7030A0"/>
                </a:solidFill>
              </a:rPr>
              <a:t>码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lvl="5"/>
            <a:r>
              <a:rPr lang="en-US" altLang="zh-CN" sz="1800" dirty="0" smtClean="0">
                <a:solidFill>
                  <a:srgbClr val="7030A0"/>
                </a:solidFill>
              </a:rPr>
              <a:t>Unicode</a:t>
            </a:r>
            <a:r>
              <a:rPr lang="zh-CN" altLang="en-US" sz="1800" dirty="0" smtClean="0">
                <a:solidFill>
                  <a:srgbClr val="7030A0"/>
                </a:solidFill>
              </a:rPr>
              <a:t>的一种可变长度字符编码。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altLang="zh-CN" sz="20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41652" y="6072206"/>
            <a:ext cx="350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字符串采用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Unicode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</a:p>
        </p:txBody>
      </p:sp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="" xmlns:a16="http://schemas.microsoft.com/office/drawing/2014/main" id="{297A5734-3B75-40A0-82A6-4E4779D60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9612" y="3993790"/>
            <a:ext cx="5184775" cy="20995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200" dirty="0" smtClean="0"/>
              <a:t>王海蛟</a:t>
            </a:r>
            <a:endParaRPr lang="en-US" altLang="zh-CN" sz="22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 smtClean="0"/>
              <a:t>新乡</a:t>
            </a:r>
            <a:r>
              <a:rPr lang="zh-CN" altLang="en-US" sz="2200" dirty="0"/>
              <a:t>医学院</a:t>
            </a:r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6DC18BE8-1505-4A39-BFBE-6846CE370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2140874"/>
            <a:ext cx="7541629" cy="1600200"/>
          </a:xfrm>
        </p:spPr>
        <p:txBody>
          <a:bodyPr/>
          <a:lstStyle/>
          <a:p>
            <a:r>
              <a:rPr lang="zh-CN" altLang="en-US" dirty="0" smtClean="0"/>
              <a:t>第七章 文件和数据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DEE5A27-8355-4617-AD37-804B6B3F71A4}"/>
              </a:ext>
            </a:extLst>
          </p:cNvPr>
          <p:cNvSpPr txBox="1"/>
          <p:nvPr/>
        </p:nvSpPr>
        <p:spPr>
          <a:xfrm>
            <a:off x="2525080" y="1659556"/>
            <a:ext cx="4031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F9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rgbClr val="2F9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程序语言入门与应用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037A88F-A3FE-4766-B1BC-4D698CD76A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8285" r="8285"/>
          <a:stretch/>
        </p:blipFill>
        <p:spPr>
          <a:xfrm>
            <a:off x="899592" y="4509120"/>
            <a:ext cx="1068006" cy="8640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98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7.1</a:t>
            </a:r>
            <a:r>
              <a:rPr lang="zh-CN" altLang="en-US" dirty="0" smtClean="0"/>
              <a:t>文件的使用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071546"/>
            <a:ext cx="8605620" cy="5572164"/>
          </a:xfrm>
        </p:spPr>
        <p:txBody>
          <a:bodyPr>
            <a:normAutofit/>
          </a:bodyPr>
          <a:lstStyle/>
          <a:p>
            <a:pPr lvl="1"/>
            <a:r>
              <a:rPr lang="zh-CN" altLang="en-US" sz="2800" dirty="0" smtClean="0">
                <a:solidFill>
                  <a:srgbClr val="C00000"/>
                </a:solidFill>
              </a:rPr>
              <a:t>微实例</a:t>
            </a:r>
            <a:r>
              <a:rPr lang="en-US" altLang="zh-CN" sz="2800" dirty="0" smtClean="0">
                <a:solidFill>
                  <a:srgbClr val="C00000"/>
                </a:solidFill>
              </a:rPr>
              <a:t>7.1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85926"/>
            <a:ext cx="3925689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 descr="E:\课程\python\第7次课\实例\7-1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1643050"/>
            <a:ext cx="5051954" cy="3786214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5572140"/>
            <a:ext cx="54006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文件的打开关闭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Python</a:t>
            </a:r>
            <a:r>
              <a:rPr lang="zh-CN" altLang="en-US" sz="2000" dirty="0" smtClean="0"/>
              <a:t>打开文件的流程是：</a:t>
            </a:r>
            <a:r>
              <a:rPr lang="zh-CN" altLang="en-US" sz="2000" dirty="0" smtClean="0">
                <a:solidFill>
                  <a:srgbClr val="FF0000"/>
                </a:solidFill>
              </a:rPr>
              <a:t>打开→操作→关闭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/>
            <a:endParaRPr lang="en-US" altLang="zh-CN" sz="2400" dirty="0" smtClean="0">
              <a:solidFill>
                <a:srgbClr val="7030A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643182"/>
            <a:ext cx="88201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文件的打开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Python</a:t>
            </a:r>
            <a:r>
              <a:rPr lang="zh-CN" altLang="en-US" sz="2000" dirty="0" smtClean="0"/>
              <a:t>打开文件采用内置函数</a:t>
            </a:r>
            <a:r>
              <a:rPr lang="en-US" altLang="zh-CN" sz="2000" dirty="0" smtClean="0"/>
              <a:t>open()</a:t>
            </a:r>
            <a:r>
              <a:rPr lang="zh-CN" altLang="en-US" sz="2000" dirty="0" smtClean="0"/>
              <a:t>来进行，</a:t>
            </a:r>
            <a:r>
              <a:rPr lang="en-US" altLang="zh-CN" sz="2000" dirty="0" smtClean="0"/>
              <a:t>open</a:t>
            </a:r>
            <a:r>
              <a:rPr lang="zh-CN" altLang="en-US" sz="2000" dirty="0" smtClean="0"/>
              <a:t>可以实现文件和一个程序变量的关联，</a:t>
            </a:r>
            <a:r>
              <a:rPr lang="en-US" altLang="zh-CN" sz="2000" dirty="0" smtClean="0"/>
              <a:t>open()</a:t>
            </a:r>
            <a:r>
              <a:rPr lang="zh-CN" altLang="en-US" sz="2000" dirty="0" smtClean="0"/>
              <a:t>函数用法如下：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/>
            <a:endParaRPr lang="en-US" altLang="zh-CN" sz="2400" dirty="0" smtClean="0">
              <a:solidFill>
                <a:srgbClr val="7030A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5852" y="3214686"/>
            <a:ext cx="6288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open(&lt;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&gt;,&lt;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打开模式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&gt;) </a:t>
            </a:r>
            <a:endParaRPr lang="zh-CN" altLang="en-US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5786" y="4786322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这里的文件名可以是文件的实际名字，也可以是包含完整路径的名字</a:t>
            </a:r>
          </a:p>
        </p:txBody>
      </p:sp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文件的打开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open()</a:t>
            </a:r>
            <a:r>
              <a:rPr lang="zh-CN" altLang="en-US" sz="2000" dirty="0" smtClean="0"/>
              <a:t>函数提供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种文件打开模式：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/>
            <a:endParaRPr lang="en-US" altLang="zh-CN" sz="2400" dirty="0" smtClean="0">
              <a:solidFill>
                <a:srgbClr val="7030A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1934" y="1214422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open(&lt;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&gt;,&lt;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打开模式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&gt;) 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643182"/>
            <a:ext cx="9001156" cy="280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文件的读写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根据</a:t>
            </a:r>
            <a:r>
              <a:rPr lang="en-US" altLang="zh-CN" sz="2000" dirty="0" smtClean="0"/>
              <a:t>open()</a:t>
            </a:r>
            <a:r>
              <a:rPr lang="zh-CN" altLang="en-US" sz="2000" dirty="0" smtClean="0"/>
              <a:t>函数打开文件的模式不同，可以采取不同的读写方式。下面是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个常用的读写方式：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/>
            <a:endParaRPr lang="en-US" altLang="zh-CN" sz="2400" dirty="0" smtClean="0">
              <a:solidFill>
                <a:srgbClr val="7030A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1934" y="1214422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open(&lt;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&gt;,&lt;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打开模式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&gt;) 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2" y="3000372"/>
            <a:ext cx="8715404" cy="2958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文件的读写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微实例</a:t>
            </a:r>
            <a:r>
              <a:rPr lang="en-US" altLang="zh-CN" sz="2000" dirty="0" smtClean="0"/>
              <a:t>7.2</a:t>
            </a:r>
            <a:r>
              <a:rPr lang="zh-CN" altLang="en-US" sz="2000" dirty="0" smtClean="0"/>
              <a:t>：文本文件逐行打印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/>
            <a:endParaRPr lang="en-US" altLang="zh-CN" sz="2400" dirty="0" smtClean="0">
              <a:solidFill>
                <a:srgbClr val="7030A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71462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dirty="0" err="1" smtClean="0"/>
              <a:t>fname</a:t>
            </a:r>
            <a:r>
              <a:rPr lang="en-US" altLang="zh-CN" dirty="0" smtClean="0"/>
              <a:t> = input("</a:t>
            </a:r>
            <a:r>
              <a:rPr lang="zh-CN" altLang="en-US" dirty="0" smtClean="0"/>
              <a:t>请输入要打开的文件</a:t>
            </a:r>
            <a:r>
              <a:rPr lang="en-US" altLang="zh-CN" dirty="0" smtClean="0"/>
              <a:t>: ")</a:t>
            </a:r>
          </a:p>
          <a:p>
            <a:pPr algn="l"/>
            <a:r>
              <a:rPr lang="en-US" altLang="zh-CN" dirty="0" err="1" smtClean="0"/>
              <a:t>fo</a:t>
            </a:r>
            <a:r>
              <a:rPr lang="en-US" altLang="zh-CN" dirty="0" smtClean="0"/>
              <a:t> = open(</a:t>
            </a:r>
            <a:r>
              <a:rPr lang="en-US" altLang="zh-CN" dirty="0" err="1" smtClean="0"/>
              <a:t>fname</a:t>
            </a:r>
            <a:r>
              <a:rPr lang="en-US" altLang="zh-CN" dirty="0" smtClean="0"/>
              <a:t>, "r")</a:t>
            </a:r>
          </a:p>
          <a:p>
            <a:pPr algn="l"/>
            <a:r>
              <a:rPr lang="en-US" altLang="zh-CN" dirty="0" smtClean="0"/>
              <a:t>for line in </a:t>
            </a:r>
            <a:r>
              <a:rPr lang="en-US" altLang="zh-CN" dirty="0" err="1" smtClean="0"/>
              <a:t>fo.readlines</a:t>
            </a:r>
            <a:r>
              <a:rPr lang="en-US" altLang="zh-CN" dirty="0" smtClean="0"/>
              <a:t>():</a:t>
            </a:r>
          </a:p>
          <a:p>
            <a:pPr algn="l"/>
            <a:r>
              <a:rPr lang="en-US" altLang="zh-CN" dirty="0" smtClean="0"/>
              <a:t>    print(line)</a:t>
            </a:r>
          </a:p>
          <a:p>
            <a:pPr algn="l"/>
            <a:r>
              <a:rPr lang="en-US" altLang="zh-CN" dirty="0" err="1" smtClean="0"/>
              <a:t>fo.close</a:t>
            </a:r>
            <a:r>
              <a:rPr lang="en-US" altLang="zh-CN" dirty="0" smtClean="0"/>
              <a:t>()</a:t>
            </a:r>
            <a:endParaRPr lang="en-US" altLang="zh-CN" dirty="0"/>
          </a:p>
        </p:txBody>
      </p:sp>
      <p:pic>
        <p:nvPicPr>
          <p:cNvPr id="9219" name="Picture 3" descr="E:\课程\python\第7次课\实例\7-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5" y="2357430"/>
            <a:ext cx="5055539" cy="3714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文件的读写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微实例</a:t>
            </a:r>
            <a:r>
              <a:rPr lang="en-US" altLang="zh-CN" sz="2000" dirty="0" smtClean="0"/>
              <a:t>7.2</a:t>
            </a:r>
            <a:r>
              <a:rPr lang="zh-CN" altLang="en-US" sz="2000" dirty="0" smtClean="0"/>
              <a:t>：文本文件逐行打印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/>
            <a:endParaRPr lang="en-US" altLang="zh-CN" sz="2400" dirty="0" smtClean="0">
              <a:solidFill>
                <a:srgbClr val="7030A0"/>
              </a:solidFill>
            </a:endParaRPr>
          </a:p>
          <a:p>
            <a:pPr lvl="2" algn="just">
              <a:buNone/>
            </a:pPr>
            <a:endParaRPr lang="en-US" altLang="zh-CN" sz="6400" b="1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71462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dirty="0" err="1" smtClean="0"/>
              <a:t>fname</a:t>
            </a:r>
            <a:r>
              <a:rPr lang="en-US" altLang="zh-CN" dirty="0" smtClean="0"/>
              <a:t> = input("</a:t>
            </a:r>
            <a:r>
              <a:rPr lang="zh-CN" altLang="en-US" dirty="0" smtClean="0"/>
              <a:t>请输入要打开的文件</a:t>
            </a:r>
            <a:r>
              <a:rPr lang="en-US" altLang="zh-CN" dirty="0" smtClean="0"/>
              <a:t>: ")</a:t>
            </a:r>
          </a:p>
          <a:p>
            <a:pPr algn="l"/>
            <a:r>
              <a:rPr lang="en-US" altLang="zh-CN" dirty="0" err="1" smtClean="0"/>
              <a:t>fo</a:t>
            </a:r>
            <a:r>
              <a:rPr lang="en-US" altLang="zh-CN" dirty="0" smtClean="0"/>
              <a:t> = open(</a:t>
            </a:r>
            <a:r>
              <a:rPr lang="en-US" altLang="zh-CN" dirty="0" err="1" smtClean="0"/>
              <a:t>fname</a:t>
            </a:r>
            <a:r>
              <a:rPr lang="en-US" altLang="zh-CN" dirty="0" smtClean="0"/>
              <a:t>, "r")</a:t>
            </a:r>
          </a:p>
          <a:p>
            <a:pPr algn="l"/>
            <a:r>
              <a:rPr lang="en-US" altLang="zh-CN" dirty="0" smtClean="0"/>
              <a:t>for line in </a:t>
            </a:r>
            <a:r>
              <a:rPr lang="en-US" altLang="zh-CN" dirty="0" err="1" smtClean="0"/>
              <a:t>fo.readlines</a:t>
            </a:r>
            <a:r>
              <a:rPr lang="en-US" altLang="zh-CN" dirty="0" smtClean="0"/>
              <a:t>():</a:t>
            </a:r>
          </a:p>
          <a:p>
            <a:pPr algn="l"/>
            <a:r>
              <a:rPr lang="en-US" altLang="zh-CN" dirty="0" smtClean="0"/>
              <a:t>    print(line)</a:t>
            </a:r>
          </a:p>
          <a:p>
            <a:pPr algn="l"/>
            <a:r>
              <a:rPr lang="en-US" altLang="zh-CN" dirty="0" err="1" smtClean="0"/>
              <a:t>fo.close</a:t>
            </a:r>
            <a:r>
              <a:rPr lang="en-US" altLang="zh-CN" dirty="0" smtClean="0"/>
              <a:t>()</a:t>
            </a:r>
          </a:p>
          <a:p>
            <a:pPr algn="l"/>
            <a:endParaRPr lang="en-US" altLang="zh-CN" dirty="0" smtClean="0"/>
          </a:p>
          <a:p>
            <a:pPr algn="l"/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428597" y="4786322"/>
            <a:ext cx="842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fo.readlines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直接把文件的内容全部读取到了内存中，占用空间比较大。可以逐行读入内存。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857752" y="2683559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dirty="0" err="1" smtClean="0">
                <a:solidFill>
                  <a:srgbClr val="009900"/>
                </a:solidFill>
              </a:rPr>
              <a:t>fname</a:t>
            </a:r>
            <a:r>
              <a:rPr lang="en-US" altLang="zh-CN" dirty="0" smtClean="0">
                <a:solidFill>
                  <a:srgbClr val="009900"/>
                </a:solidFill>
              </a:rPr>
              <a:t> = input("</a:t>
            </a:r>
            <a:r>
              <a:rPr lang="zh-CN" altLang="en-US" dirty="0" smtClean="0">
                <a:solidFill>
                  <a:srgbClr val="009900"/>
                </a:solidFill>
              </a:rPr>
              <a:t>请输入要打开的文件</a:t>
            </a:r>
            <a:r>
              <a:rPr lang="en-US" altLang="zh-CN" dirty="0" smtClean="0">
                <a:solidFill>
                  <a:srgbClr val="009900"/>
                </a:solidFill>
              </a:rPr>
              <a:t>: ")</a:t>
            </a:r>
          </a:p>
          <a:p>
            <a:pPr algn="l"/>
            <a:r>
              <a:rPr lang="en-US" altLang="zh-CN" dirty="0" err="1" smtClean="0">
                <a:solidFill>
                  <a:srgbClr val="009900"/>
                </a:solidFill>
              </a:rPr>
              <a:t>fo</a:t>
            </a:r>
            <a:r>
              <a:rPr lang="en-US" altLang="zh-CN" dirty="0" smtClean="0">
                <a:solidFill>
                  <a:srgbClr val="009900"/>
                </a:solidFill>
              </a:rPr>
              <a:t> = open(</a:t>
            </a:r>
            <a:r>
              <a:rPr lang="en-US" altLang="zh-CN" dirty="0" err="1" smtClean="0">
                <a:solidFill>
                  <a:srgbClr val="009900"/>
                </a:solidFill>
              </a:rPr>
              <a:t>fname</a:t>
            </a:r>
            <a:r>
              <a:rPr lang="en-US" altLang="zh-CN" dirty="0" smtClean="0">
                <a:solidFill>
                  <a:srgbClr val="009900"/>
                </a:solidFill>
              </a:rPr>
              <a:t>, "r")</a:t>
            </a:r>
          </a:p>
          <a:p>
            <a:pPr algn="l"/>
            <a:r>
              <a:rPr lang="en-US" altLang="zh-CN" dirty="0" smtClean="0">
                <a:solidFill>
                  <a:srgbClr val="009900"/>
                </a:solidFill>
              </a:rPr>
              <a:t>for line in </a:t>
            </a:r>
            <a:r>
              <a:rPr lang="en-US" altLang="zh-CN" dirty="0" err="1" smtClean="0">
                <a:solidFill>
                  <a:srgbClr val="009900"/>
                </a:solidFill>
              </a:rPr>
              <a:t>fo</a:t>
            </a:r>
            <a:r>
              <a:rPr lang="en-US" altLang="zh-CN" dirty="0" smtClean="0">
                <a:solidFill>
                  <a:srgbClr val="009900"/>
                </a:solidFill>
              </a:rPr>
              <a:t>:</a:t>
            </a:r>
          </a:p>
          <a:p>
            <a:pPr algn="l"/>
            <a:r>
              <a:rPr lang="en-US" altLang="zh-CN" dirty="0" smtClean="0">
                <a:solidFill>
                  <a:srgbClr val="009900"/>
                </a:solidFill>
              </a:rPr>
              <a:t>    print(line)</a:t>
            </a:r>
          </a:p>
          <a:p>
            <a:pPr algn="l"/>
            <a:r>
              <a:rPr lang="en-US" altLang="zh-CN" dirty="0" err="1" smtClean="0">
                <a:solidFill>
                  <a:srgbClr val="009900"/>
                </a:solidFill>
              </a:rPr>
              <a:t>fo.close</a:t>
            </a:r>
            <a:r>
              <a:rPr lang="en-US" altLang="zh-CN" dirty="0" smtClean="0">
                <a:solidFill>
                  <a:srgbClr val="009900"/>
                </a:solidFill>
              </a:rPr>
              <a:t>()</a:t>
            </a:r>
          </a:p>
          <a:p>
            <a:pPr algn="l"/>
            <a:endParaRPr lang="en-US" altLang="zh-CN" dirty="0" smtClean="0"/>
          </a:p>
          <a:p>
            <a:pPr algn="l"/>
            <a:endParaRPr lang="en-US" altLang="zh-CN" dirty="0"/>
          </a:p>
        </p:txBody>
      </p:sp>
      <p:sp>
        <p:nvSpPr>
          <p:cNvPr id="13" name="TextBox 12"/>
          <p:cNvSpPr txBox="1"/>
          <p:nvPr/>
        </p:nvSpPr>
        <p:spPr>
          <a:xfrm>
            <a:off x="3929058" y="314324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</a:p>
        </p:txBody>
      </p:sp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文件的读写</a:t>
            </a:r>
            <a:endParaRPr lang="en-US" altLang="zh-CN" sz="2400" dirty="0" smtClean="0"/>
          </a:p>
          <a:p>
            <a:pPr lvl="2"/>
            <a:r>
              <a:rPr lang="en-US" altLang="zh-CN" sz="2400" dirty="0" smtClean="0">
                <a:solidFill>
                  <a:srgbClr val="7030A0"/>
                </a:solidFill>
              </a:rPr>
              <a:t>Python</a:t>
            </a:r>
            <a:r>
              <a:rPr lang="zh-CN" altLang="en-US" sz="2400" dirty="0" smtClean="0">
                <a:solidFill>
                  <a:srgbClr val="7030A0"/>
                </a:solidFill>
              </a:rPr>
              <a:t>提供了</a:t>
            </a:r>
            <a:r>
              <a:rPr lang="en-US" altLang="zh-CN" sz="2400" dirty="0" smtClean="0">
                <a:solidFill>
                  <a:srgbClr val="7030A0"/>
                </a:solidFill>
              </a:rPr>
              <a:t>3</a:t>
            </a:r>
            <a:r>
              <a:rPr lang="zh-CN" altLang="en-US" sz="2400" dirty="0" smtClean="0">
                <a:solidFill>
                  <a:srgbClr val="7030A0"/>
                </a:solidFill>
              </a:rPr>
              <a:t>个与文件内容有关的写入方法</a:t>
            </a:r>
            <a:endParaRPr lang="en-US" altLang="zh-CN" sz="2400" dirty="0" smtClean="0">
              <a:solidFill>
                <a:srgbClr val="7030A0"/>
              </a:solidFill>
            </a:endParaRPr>
          </a:p>
          <a:p>
            <a:pPr lvl="2" algn="just">
              <a:buNone/>
            </a:pPr>
            <a:endParaRPr lang="en-US" altLang="zh-CN" sz="6400" b="1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000372"/>
            <a:ext cx="86772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文件的读写</a:t>
            </a:r>
            <a:endParaRPr lang="en-US" altLang="zh-CN" sz="2400" dirty="0" smtClean="0"/>
          </a:p>
          <a:p>
            <a:pPr lvl="2"/>
            <a:r>
              <a:rPr lang="zh-CN" altLang="en-US" sz="2400" dirty="0" smtClean="0">
                <a:solidFill>
                  <a:srgbClr val="7030A0"/>
                </a:solidFill>
              </a:rPr>
              <a:t>微实例</a:t>
            </a:r>
            <a:r>
              <a:rPr lang="en-US" altLang="zh-CN" sz="2400" dirty="0" smtClean="0">
                <a:solidFill>
                  <a:srgbClr val="7030A0"/>
                </a:solidFill>
              </a:rPr>
              <a:t>7.3</a:t>
            </a:r>
            <a:endParaRPr lang="en-US" altLang="zh-CN" sz="6400" b="1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643182"/>
            <a:ext cx="61055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文件的读写</a:t>
            </a:r>
            <a:endParaRPr lang="en-US" altLang="zh-CN" sz="2400" dirty="0" smtClean="0"/>
          </a:p>
          <a:p>
            <a:pPr lvl="2"/>
            <a:r>
              <a:rPr lang="zh-CN" altLang="en-US" sz="2400" dirty="0" smtClean="0">
                <a:solidFill>
                  <a:srgbClr val="7030A0"/>
                </a:solidFill>
              </a:rPr>
              <a:t>微实例</a:t>
            </a:r>
            <a:r>
              <a:rPr lang="en-US" altLang="zh-CN" sz="2400" dirty="0" smtClean="0">
                <a:solidFill>
                  <a:srgbClr val="7030A0"/>
                </a:solidFill>
              </a:rPr>
              <a:t>7.3-</a:t>
            </a:r>
            <a:r>
              <a:rPr lang="zh-CN" altLang="en-US" sz="2400" dirty="0" smtClean="0">
                <a:solidFill>
                  <a:srgbClr val="7030A0"/>
                </a:solidFill>
              </a:rPr>
              <a:t>执行结果</a:t>
            </a:r>
            <a:endParaRPr lang="en-US" altLang="zh-CN" sz="6400" b="1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214554"/>
            <a:ext cx="7556771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928794" y="6072206"/>
            <a:ext cx="549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）语句没有把文件内容打印出来呢？</a:t>
            </a:r>
          </a:p>
        </p:txBody>
      </p:sp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xmlns="" id="{0363A5FD-8A8C-430D-BB78-9E65D1C1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课程回顾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xmlns="" id="{C2480CD3-6617-4830-9FE3-6153CF78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575" y="1057295"/>
            <a:ext cx="8149077" cy="494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71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7.1.2 </a:t>
            </a:r>
            <a:r>
              <a:rPr lang="zh-CN" altLang="en-US" sz="2400" dirty="0" smtClean="0"/>
              <a:t>文件的读写</a:t>
            </a:r>
            <a:endParaRPr lang="en-US" altLang="zh-CN" sz="2400" dirty="0" smtClean="0"/>
          </a:p>
          <a:p>
            <a:pPr lvl="2"/>
            <a:r>
              <a:rPr lang="zh-CN" altLang="en-US" sz="2400" dirty="0" smtClean="0">
                <a:solidFill>
                  <a:srgbClr val="7030A0"/>
                </a:solidFill>
              </a:rPr>
              <a:t>微实例</a:t>
            </a:r>
            <a:r>
              <a:rPr lang="en-US" altLang="zh-CN" sz="2400" dirty="0" smtClean="0">
                <a:solidFill>
                  <a:srgbClr val="7030A0"/>
                </a:solidFill>
              </a:rPr>
              <a:t>7.3-</a:t>
            </a:r>
            <a:r>
              <a:rPr lang="zh-CN" altLang="en-US" sz="2400" dirty="0" smtClean="0">
                <a:solidFill>
                  <a:srgbClr val="7030A0"/>
                </a:solidFill>
              </a:rPr>
              <a:t>执行结果</a:t>
            </a:r>
            <a:endParaRPr lang="en-US" altLang="zh-CN" sz="6400" b="1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 txBox="1">
            <a:spLocks/>
          </p:cNvSpPr>
          <p:nvPr/>
        </p:nvSpPr>
        <p:spPr bwMode="auto">
          <a:xfrm>
            <a:off x="1844080" y="341040"/>
            <a:ext cx="5444926" cy="60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7.1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文件的使用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2428868"/>
            <a:ext cx="731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可以在语句后面加上一个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fo.seek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(0),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把文件指针调回文件开始就行了。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7" y="2857496"/>
            <a:ext cx="619409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2928934"/>
            <a:ext cx="1200150" cy="72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.1PIL</a:t>
            </a:r>
            <a:r>
              <a:rPr lang="zh-CN" altLang="en-US" sz="2400" dirty="0" smtClean="0"/>
              <a:t>库的概述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PIL</a:t>
            </a:r>
            <a:r>
              <a:rPr lang="zh-CN" altLang="en-US" sz="2000" dirty="0" smtClean="0"/>
              <a:t>库是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第三方库，可以使用</a:t>
            </a:r>
            <a:r>
              <a:rPr lang="en-US" altLang="zh-CN" sz="2000" dirty="0" smtClean="0"/>
              <a:t>pip</a:t>
            </a:r>
            <a:r>
              <a:rPr lang="zh-CN" altLang="en-US" sz="2000" dirty="0" smtClean="0"/>
              <a:t>工具安装：</a:t>
            </a:r>
            <a:endParaRPr lang="en-US" altLang="zh-CN" sz="2000" dirty="0" smtClean="0"/>
          </a:p>
          <a:p>
            <a:pPr lvl="3">
              <a:buNone/>
            </a:pPr>
            <a:r>
              <a:rPr lang="en-US" altLang="zh-CN" sz="2000" b="1" dirty="0" smtClean="0">
                <a:solidFill>
                  <a:srgbClr val="FF0000"/>
                </a:solidFill>
              </a:rPr>
              <a:t>                pip install pillow</a:t>
            </a:r>
          </a:p>
          <a:p>
            <a:pPr lvl="3">
              <a:buNone/>
            </a:pP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3">
              <a:buNone/>
            </a:pP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3">
              <a:buNone/>
            </a:pP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 smtClean="0"/>
              <a:t>PIL</a:t>
            </a:r>
            <a:r>
              <a:rPr lang="zh-CN" altLang="en-US" sz="1600" dirty="0" smtClean="0"/>
              <a:t>库是一种强大的图像操作工具：</a:t>
            </a:r>
            <a:r>
              <a:rPr lang="en-US" altLang="zh-CN" sz="1600" dirty="0" smtClean="0"/>
              <a:t>PIL</a:t>
            </a:r>
            <a:r>
              <a:rPr lang="zh-CN" altLang="en-US" sz="1600" dirty="0" smtClean="0"/>
              <a:t>库共包括</a:t>
            </a:r>
            <a:r>
              <a:rPr lang="en-US" altLang="zh-CN" sz="1600" dirty="0" smtClean="0"/>
              <a:t>21</a:t>
            </a:r>
            <a:r>
              <a:rPr lang="zh-CN" altLang="en-US" sz="1600" dirty="0" smtClean="0"/>
              <a:t>个与图片处理相关的类。</a:t>
            </a:r>
            <a:endParaRPr lang="en-US" altLang="zh-CN" sz="16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3995" y="2500306"/>
            <a:ext cx="61055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4705036"/>
            <a:ext cx="7472350" cy="1645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Image</a:t>
            </a:r>
            <a:r>
              <a:rPr lang="zh-CN" altLang="en-US" sz="2000" dirty="0" smtClean="0"/>
              <a:t>类是</a:t>
            </a:r>
            <a:r>
              <a:rPr lang="en-US" altLang="zh-CN" sz="2000" dirty="0" smtClean="0"/>
              <a:t>PIL</a:t>
            </a:r>
            <a:r>
              <a:rPr lang="zh-CN" altLang="en-US" sz="2000" dirty="0" smtClean="0"/>
              <a:t>库最为重要的类，它代表一张图片，引入这个类的方法如下：</a:t>
            </a:r>
            <a:endParaRPr lang="en-US" altLang="zh-CN" sz="2000" dirty="0" smtClean="0"/>
          </a:p>
          <a:p>
            <a:pPr lvl="3">
              <a:buNone/>
            </a:pPr>
            <a:r>
              <a:rPr lang="en-US" altLang="zh-CN" sz="2000" b="1" dirty="0" smtClean="0">
                <a:solidFill>
                  <a:srgbClr val="FF0000"/>
                </a:solidFill>
              </a:rPr>
              <a:t>               </a:t>
            </a:r>
          </a:p>
          <a:p>
            <a:pPr lvl="1"/>
            <a:r>
              <a:rPr lang="zh-CN" altLang="en-US" sz="2000" dirty="0" smtClean="0"/>
              <a:t>任何一个图像文件都可以使用</a:t>
            </a:r>
            <a:r>
              <a:rPr lang="en-US" altLang="zh-CN" sz="2000" dirty="0" smtClean="0"/>
              <a:t>Image</a:t>
            </a:r>
            <a:r>
              <a:rPr lang="zh-CN" altLang="en-US" sz="2000" dirty="0" smtClean="0"/>
              <a:t>类对象表示，以下是</a:t>
            </a:r>
            <a:r>
              <a:rPr lang="en-US" altLang="zh-CN" sz="2000" dirty="0" smtClean="0"/>
              <a:t>Image</a:t>
            </a:r>
            <a:r>
              <a:rPr lang="zh-CN" altLang="en-US" sz="2000" dirty="0" smtClean="0"/>
              <a:t>类的图像读取和创建方法。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3240" y="2130974"/>
            <a:ext cx="269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PIL import Image</a:t>
            </a:r>
            <a:endParaRPr lang="zh-CN" altLang="en-US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071942"/>
            <a:ext cx="8763383" cy="19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6430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加载一个图像文件：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643182"/>
            <a:ext cx="87630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2844" y="4500570"/>
            <a:ext cx="885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解释器只是加载了图像的头部信息，即关于图像大小、格式、颜色的一些总括性信息。</a:t>
            </a:r>
          </a:p>
        </p:txBody>
      </p:sp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643050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类有四个常用属性：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357430"/>
            <a:ext cx="84391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857760"/>
            <a:ext cx="821648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28596" y="428625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查看图像文件的信息：</a:t>
            </a:r>
          </a:p>
        </p:txBody>
      </p:sp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643050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微实例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7.4 gif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文件图像提取：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357430"/>
            <a:ext cx="5809277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643050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类的图像转换和保存方法如下：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357430"/>
            <a:ext cx="8572528" cy="162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286256"/>
            <a:ext cx="5169513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286512" y="49291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实现了格式转换</a:t>
            </a:r>
          </a:p>
        </p:txBody>
      </p:sp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643050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类的图像转换和保存方法如下：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214554"/>
            <a:ext cx="488113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 descr="E:\课程\python\第7次课\实例\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357562"/>
            <a:ext cx="3842077" cy="2862788"/>
          </a:xfrm>
          <a:prstGeom prst="rect">
            <a:avLst/>
          </a:prstGeom>
          <a:noFill/>
        </p:spPr>
      </p:pic>
      <p:pic>
        <p:nvPicPr>
          <p:cNvPr id="20484" name="Picture 4" descr="E:\课程\python\第7次课\实例\缩略图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12" y="4643446"/>
            <a:ext cx="1276350" cy="9429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572264" y="57150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缩略图</a:t>
            </a:r>
          </a:p>
        </p:txBody>
      </p:sp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500174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类还可以缩放和旋转图像：</a:t>
            </a:r>
          </a:p>
        </p:txBody>
      </p:sp>
      <p:pic>
        <p:nvPicPr>
          <p:cNvPr id="20483" name="Picture 3" descr="E:\课程\python\第7次课\实例\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786190"/>
            <a:ext cx="3842077" cy="2862788"/>
          </a:xfrm>
          <a:prstGeom prst="rect">
            <a:avLst/>
          </a:prstGeom>
          <a:noFill/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928802"/>
            <a:ext cx="84010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图片 14" descr="缩小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4" y="5286388"/>
            <a:ext cx="952500" cy="952500"/>
          </a:xfrm>
          <a:prstGeom prst="rect">
            <a:avLst/>
          </a:prstGeom>
        </p:spPr>
      </p:pic>
      <p:pic>
        <p:nvPicPr>
          <p:cNvPr id="16" name="图片 15" descr="60ange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26" y="5262582"/>
            <a:ext cx="952500" cy="952500"/>
          </a:xfrm>
          <a:prstGeom prst="rect">
            <a:avLst/>
          </a:prstGeom>
        </p:spPr>
      </p:pic>
      <p:pic>
        <p:nvPicPr>
          <p:cNvPr id="17" name="图片 16" descr="2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24" y="3428999"/>
            <a:ext cx="3500462" cy="16462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500174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类还可以对图像的单个通道进行操作：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58"/>
            <a:ext cx="7429552" cy="170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A31C00A-9EE3-4B01-968E-0DDD8331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44" y="962265"/>
            <a:ext cx="8352927" cy="482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6.1</a:t>
            </a:r>
            <a:r>
              <a:rPr lang="zh-CN" altLang="en-US" sz="2000" dirty="0" smtClean="0"/>
              <a:t>重复元素判定</a:t>
            </a:r>
            <a:endParaRPr lang="en-US" altLang="zh-CN" sz="2000" dirty="0"/>
          </a:p>
          <a:p>
            <a:pPr marL="449262" lvl="1" indent="0">
              <a:buNone/>
            </a:pPr>
            <a:r>
              <a:rPr lang="zh-CN" altLang="en-US" sz="1600" dirty="0" smtClean="0"/>
              <a:t>编写一个函数</a:t>
            </a:r>
            <a:r>
              <a:rPr lang="en-US" altLang="zh-CN" sz="1600" dirty="0" err="1" smtClean="0"/>
              <a:t>haveRepeat</a:t>
            </a:r>
            <a:r>
              <a:rPr lang="en-US" altLang="zh-CN" sz="1600" dirty="0" smtClean="0"/>
              <a:t> ()</a:t>
            </a:r>
            <a:r>
              <a:rPr lang="zh-CN" altLang="en-US" sz="1600" dirty="0" smtClean="0"/>
              <a:t>，接受列表作为参数，如果一个元素在列表中出现了不止一次，则返回 </a:t>
            </a:r>
            <a:r>
              <a:rPr lang="en-US" altLang="zh-CN" sz="1600" dirty="0" smtClean="0"/>
              <a:t>True </a:t>
            </a:r>
            <a:r>
              <a:rPr lang="zh-CN" altLang="en-US" sz="1600" dirty="0" smtClean="0"/>
              <a:t>，但不改变原列表值。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953874F-BC4B-4320-A9E8-DB095FBB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上周练习题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222E5B2-0631-4C64-8FA2-624E1B593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643182"/>
            <a:ext cx="488454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280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7" y="1731041"/>
            <a:ext cx="3486666" cy="205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50017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微实例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7.5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 descr="E:\课程\python\第7次课\实例\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3500438"/>
            <a:ext cx="3842077" cy="2862788"/>
          </a:xfrm>
          <a:prstGeom prst="rect">
            <a:avLst/>
          </a:prstGeom>
          <a:noFill/>
        </p:spPr>
      </p:pic>
      <p:pic>
        <p:nvPicPr>
          <p:cNvPr id="2050" name="Picture 2" descr="E:\课程\python\第7次课\实例\1BGR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3483565"/>
            <a:ext cx="3857651" cy="2874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1857364"/>
            <a:ext cx="30289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.2PIL</a:t>
            </a:r>
            <a:r>
              <a:rPr lang="zh-CN" altLang="en-US" sz="2400" dirty="0" smtClean="0"/>
              <a:t>库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类解析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500174"/>
            <a:ext cx="786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对于图形像素点的操作，可以通过函数来实现。比如通过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匿名函数：</a:t>
            </a:r>
          </a:p>
        </p:txBody>
      </p:sp>
      <p:pic>
        <p:nvPicPr>
          <p:cNvPr id="7" name="Picture 3" descr="E:\课程\python\第7次课\实例\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3500438"/>
            <a:ext cx="3842077" cy="2862788"/>
          </a:xfrm>
          <a:prstGeom prst="rect">
            <a:avLst/>
          </a:prstGeom>
          <a:noFill/>
        </p:spPr>
      </p:pic>
      <p:pic>
        <p:nvPicPr>
          <p:cNvPr id="3074" name="Picture 2" descr="E:\课程\python\第7次课\实例\1pointBGR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3500438"/>
            <a:ext cx="3857651" cy="28743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7.2 .3</a:t>
            </a:r>
            <a:r>
              <a:rPr lang="zh-CN" altLang="en-US" sz="2400" dirty="0" smtClean="0"/>
              <a:t>图像的过滤和增强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500174"/>
            <a:ext cx="835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ImageFileter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ImageEnhance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类提供了过滤图像和增强图像的方法。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3116"/>
            <a:ext cx="74580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7.2 .3</a:t>
            </a:r>
            <a:r>
              <a:rPr lang="zh-CN" altLang="en-US" sz="2400" dirty="0" smtClean="0"/>
              <a:t>图像的过滤和增强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786" y="1500174"/>
            <a:ext cx="500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Fileter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ImageFilter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1670" y="2000240"/>
            <a:ext cx="405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Image.filter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ImageFilter.function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2428868"/>
            <a:ext cx="34956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 descr="E:\课程\python\第7次课\实例\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3714751"/>
            <a:ext cx="3857652" cy="2874393"/>
          </a:xfrm>
          <a:prstGeom prst="rect">
            <a:avLst/>
          </a:prstGeom>
          <a:noFill/>
        </p:spPr>
      </p:pic>
      <p:pic>
        <p:nvPicPr>
          <p:cNvPr id="5123" name="Picture 3" descr="E:\课程\python\第7次课\实例\1Contou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3786189"/>
            <a:ext cx="3786214" cy="2821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7.2 .3</a:t>
            </a:r>
            <a:r>
              <a:rPr lang="zh-CN" altLang="en-US" sz="2400" dirty="0" smtClean="0"/>
              <a:t>图像的过滤和增强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7158" y="1571612"/>
            <a:ext cx="835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ImageEnhance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类提供了更为高级的图像增强功能，如调整色彩，亮度，对比度等等。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571744"/>
            <a:ext cx="87439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7.2PIL</a:t>
            </a:r>
            <a:r>
              <a:rPr lang="zh-CN" altLang="en-US" dirty="0" smtClean="0"/>
              <a:t>库的使用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214282" y="1000108"/>
            <a:ext cx="8605620" cy="45908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7.2 .3</a:t>
            </a:r>
            <a:r>
              <a:rPr lang="zh-CN" altLang="en-US" sz="2400" dirty="0" smtClean="0"/>
              <a:t>图像的过滤和增强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7158" y="1571612"/>
            <a:ext cx="835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微实例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图像对比度的增强（原来的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倍）</a:t>
            </a:r>
          </a:p>
        </p:txBody>
      </p:sp>
      <p:pic>
        <p:nvPicPr>
          <p:cNvPr id="10" name="Picture 3" descr="E:\课程\python\第7次课\实例\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3714751"/>
            <a:ext cx="3857652" cy="2874393"/>
          </a:xfrm>
          <a:prstGeom prst="rect">
            <a:avLst/>
          </a:prstGeom>
          <a:noFill/>
        </p:spPr>
      </p:pic>
      <p:pic>
        <p:nvPicPr>
          <p:cNvPr id="7170" name="Picture 2" descr="E:\课程\python\第7次课\实例\1EnContrast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714752"/>
            <a:ext cx="3857652" cy="2874393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2071678"/>
            <a:ext cx="4686665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</a:rPr>
              <a:t>图像位图是由不同颜色的像素点组成的规则分布，如果用字符取代像素点，图像就成为了字符画。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10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28" y="214290"/>
            <a:ext cx="6166468" cy="600992"/>
          </a:xfrm>
        </p:spPr>
        <p:txBody>
          <a:bodyPr/>
          <a:lstStyle/>
          <a:p>
            <a:r>
              <a:rPr lang="en-US" altLang="zh-CN" dirty="0" smtClean="0"/>
              <a:t>7.3</a:t>
            </a:r>
            <a:r>
              <a:rPr lang="zh-CN" altLang="en-US" dirty="0" smtClean="0"/>
              <a:t>实例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：图像的字符画绘制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285992"/>
            <a:ext cx="7773423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CAEE2F4D-89C0-40F0-99C7-1914B855C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357158" y="1267050"/>
            <a:ext cx="8605620" cy="4590842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7030A0"/>
                </a:solidFill>
              </a:rPr>
              <a:t>图像位图是由不同颜色的像素点组成的规则分布，如果用字符取代像素点，图像就成为了字符画。</a:t>
            </a:r>
            <a:endParaRPr lang="en-US" altLang="zh-CN" sz="1800" dirty="0" smtClean="0">
              <a:solidFill>
                <a:srgbClr val="7030A0"/>
              </a:solidFill>
            </a:endParaRPr>
          </a:p>
          <a:p>
            <a:pPr lvl="2" algn="just">
              <a:buNone/>
            </a:pPr>
            <a:endParaRPr lang="en-US" altLang="zh-CN" sz="6400" dirty="0" smtClean="0">
              <a:solidFill>
                <a:srgbClr val="7030A0"/>
              </a:solidFill>
            </a:endParaRP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00000"/>
                </a:solidFill>
              </a:rPr>
              <a:t>	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10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28" y="214290"/>
            <a:ext cx="6166468" cy="600992"/>
          </a:xfrm>
        </p:spPr>
        <p:txBody>
          <a:bodyPr/>
          <a:lstStyle/>
          <a:p>
            <a:r>
              <a:rPr lang="en-US" altLang="zh-CN" dirty="0" smtClean="0"/>
              <a:t>7.3</a:t>
            </a:r>
            <a:r>
              <a:rPr lang="zh-CN" altLang="en-US" dirty="0" smtClean="0"/>
              <a:t>实例</a:t>
            </a:r>
            <a:r>
              <a:rPr lang="en-US" altLang="zh-CN" dirty="0" smtClean="0"/>
              <a:t>12</a:t>
            </a:r>
            <a:r>
              <a:rPr lang="zh-CN" altLang="en-US" dirty="0" smtClean="0"/>
              <a:t>：图像的字符画绘制</a:t>
            </a:r>
            <a:endParaRPr lang="zh-CN" altLang="en-US" dirty="0"/>
          </a:p>
        </p:txBody>
      </p:sp>
      <p:pic>
        <p:nvPicPr>
          <p:cNvPr id="9218" name="Picture 2" descr="E:\课程\python\第7次课\实例\2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500306"/>
            <a:ext cx="2500330" cy="3657625"/>
          </a:xfrm>
          <a:prstGeom prst="rect">
            <a:avLst/>
          </a:prstGeom>
          <a:noFill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2571744"/>
            <a:ext cx="2846962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85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7.4.1</a:t>
            </a:r>
            <a:r>
              <a:rPr lang="zh-CN" altLang="en-US" dirty="0" smtClean="0"/>
              <a:t>数据组织的维度</a:t>
            </a:r>
            <a:endParaRPr lang="en-US" altLang="zh-CN" dirty="0" smtClean="0"/>
          </a:p>
          <a:p>
            <a:r>
              <a:rPr lang="zh-CN" altLang="en-US" sz="2000" dirty="0" smtClean="0"/>
              <a:t>一维数据：线性数据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二维数据：具有关联的表格数据</a:t>
            </a:r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85992"/>
            <a:ext cx="8501122" cy="1184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4500570"/>
            <a:ext cx="4686279" cy="168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7.4.1</a:t>
            </a:r>
            <a:r>
              <a:rPr lang="zh-CN" altLang="en-US" dirty="0" smtClean="0"/>
              <a:t>数据组织的维度</a:t>
            </a:r>
            <a:endParaRPr lang="en-US" altLang="zh-CN" dirty="0" smtClean="0"/>
          </a:p>
          <a:p>
            <a:r>
              <a:rPr lang="zh-CN" altLang="en-US" sz="2000" dirty="0" smtClean="0"/>
              <a:t>高维数据：高维数据由键值对类型的数据构成，采用对象方式组织，属于整合度更好的数据组织方式。高维数据在网络系统中十分常用，</a:t>
            </a:r>
            <a:r>
              <a:rPr lang="en-US" altLang="zh-CN" sz="2000" dirty="0" smtClean="0"/>
              <a:t>HTML/XML/JSON</a:t>
            </a:r>
            <a:r>
              <a:rPr lang="zh-CN" altLang="en-US" sz="2000" dirty="0" smtClean="0"/>
              <a:t>等都是高维数据组织的语法结构。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928934"/>
            <a:ext cx="4000528" cy="339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A31C00A-9EE3-4B01-968E-0DDD8331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44" y="962265"/>
            <a:ext cx="8352927" cy="482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6.1</a:t>
            </a:r>
            <a:r>
              <a:rPr lang="zh-CN" altLang="en-US" sz="2000" dirty="0" smtClean="0"/>
              <a:t>重复元素判定</a:t>
            </a:r>
            <a:endParaRPr lang="en-US" altLang="zh-CN" sz="2000" dirty="0"/>
          </a:p>
          <a:p>
            <a:pPr marL="449262" lvl="1" indent="0">
              <a:buNone/>
            </a:pPr>
            <a:r>
              <a:rPr lang="zh-CN" altLang="en-US" sz="1600" dirty="0" smtClean="0"/>
              <a:t>编写一个函数</a:t>
            </a:r>
            <a:r>
              <a:rPr lang="en-US" altLang="zh-CN" sz="1600" dirty="0" err="1" smtClean="0"/>
              <a:t>haveRepeat</a:t>
            </a:r>
            <a:r>
              <a:rPr lang="en-US" altLang="zh-CN" sz="1600" dirty="0" smtClean="0"/>
              <a:t> ()</a:t>
            </a:r>
            <a:r>
              <a:rPr lang="zh-CN" altLang="en-US" sz="1600" dirty="0" smtClean="0"/>
              <a:t>，接受列表作为参数，如果一个元素在列表中出现了不止一次，则返回 </a:t>
            </a:r>
            <a:r>
              <a:rPr lang="en-US" altLang="zh-CN" sz="1600" dirty="0" smtClean="0"/>
              <a:t>True </a:t>
            </a:r>
            <a:r>
              <a:rPr lang="zh-CN" altLang="en-US" sz="1600" dirty="0" smtClean="0"/>
              <a:t>，但不改变原列表值。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953874F-BC4B-4320-A9E8-DB095FBB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上周练习题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222E5B2-0631-4C64-8FA2-624E1B593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428868"/>
            <a:ext cx="5613981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280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7.4.2</a:t>
            </a:r>
            <a:r>
              <a:rPr lang="zh-CN" altLang="en-US" dirty="0" smtClean="0"/>
              <a:t>一二维数据的存储格式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sz="2000" dirty="0" smtClean="0"/>
              <a:t>用一个或多个空格，比如中国   美国   日本  法国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用逗号分隔，比如中国，美国，日本，法国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用其它符号分割：中国；美国；日本；法国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7.4.2</a:t>
            </a:r>
            <a:r>
              <a:rPr lang="zh-CN" altLang="en-US" dirty="0" smtClean="0"/>
              <a:t>一二维数据的存储格式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二维数据由多条一维数据构成，可以看成是一维数据的组合形式。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这里推荐一种通用的一二维数据存储格式：</a:t>
            </a:r>
            <a:r>
              <a:rPr lang="en-US" altLang="zh-CN" sz="2000" dirty="0" smtClean="0"/>
              <a:t>CSV(</a:t>
            </a:r>
            <a:r>
              <a:rPr lang="zh-CN" altLang="en-US" sz="2000" dirty="0" smtClean="0"/>
              <a:t>逗号分隔数值的存储格式</a:t>
            </a:r>
            <a:r>
              <a:rPr lang="en-US" altLang="zh-CN" sz="2000" dirty="0" smtClean="0"/>
              <a:t>)</a:t>
            </a:r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643314"/>
            <a:ext cx="7215238" cy="244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7.4.3</a:t>
            </a:r>
            <a:r>
              <a:rPr lang="zh-CN" altLang="en-US" dirty="0" smtClean="0"/>
              <a:t>一二维数据的表示和读写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二维数据采取</a:t>
            </a:r>
            <a:r>
              <a:rPr lang="en-US" altLang="zh-CN" sz="2000" dirty="0" smtClean="0"/>
              <a:t>CSV</a:t>
            </a:r>
            <a:r>
              <a:rPr lang="zh-CN" altLang="en-US" sz="2000" dirty="0" smtClean="0"/>
              <a:t>格式存储后如下：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9" y="2285992"/>
            <a:ext cx="5643602" cy="296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71538" y="5857892"/>
            <a:ext cx="749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文件后缀名是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的记事本或者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软件打开。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7.4.3</a:t>
            </a:r>
            <a:r>
              <a:rPr lang="zh-CN" altLang="en-US" dirty="0" smtClean="0"/>
              <a:t>一二维数据的表示和读写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CSV</a:t>
            </a:r>
            <a:r>
              <a:rPr lang="zh-CN" altLang="en-US" sz="2000" dirty="0" smtClean="0"/>
              <a:t>文件的每一行都是一维数据，可以使用二维列表表示：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500306"/>
            <a:ext cx="6572296" cy="318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7.4.3</a:t>
            </a:r>
            <a:r>
              <a:rPr lang="zh-CN" altLang="en-US" dirty="0" smtClean="0"/>
              <a:t>一二维数据的表示和读写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微实例</a:t>
            </a:r>
            <a:r>
              <a:rPr lang="en-US" altLang="zh-CN" sz="2000" dirty="0" smtClean="0"/>
              <a:t>7-8</a:t>
            </a:r>
            <a:r>
              <a:rPr lang="zh-CN" altLang="en-US" sz="2000" dirty="0" smtClean="0"/>
              <a:t>，导入</a:t>
            </a:r>
            <a:r>
              <a:rPr lang="en-US" altLang="zh-CN" sz="2000" dirty="0" smtClean="0"/>
              <a:t>CSV</a:t>
            </a:r>
            <a:r>
              <a:rPr lang="zh-CN" altLang="en-US" sz="2000" dirty="0" smtClean="0"/>
              <a:t>格式数据到列表：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571744"/>
            <a:ext cx="83820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7.4.3</a:t>
            </a:r>
            <a:r>
              <a:rPr lang="zh-CN" altLang="en-US" dirty="0" smtClean="0"/>
              <a:t>一二维数据的表示和读写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微实例</a:t>
            </a:r>
            <a:r>
              <a:rPr lang="en-US" altLang="zh-CN" sz="2000" dirty="0" smtClean="0"/>
              <a:t>7-9</a:t>
            </a:r>
            <a:r>
              <a:rPr lang="zh-CN" altLang="en-US" sz="2000" dirty="0" smtClean="0"/>
              <a:t>，逐行处理</a:t>
            </a:r>
            <a:r>
              <a:rPr lang="en-US" altLang="zh-CN" sz="2000" dirty="0" smtClean="0"/>
              <a:t>CSV</a:t>
            </a:r>
            <a:r>
              <a:rPr lang="zh-CN" altLang="en-US" sz="2000" dirty="0" smtClean="0"/>
              <a:t>格式数据：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643182"/>
            <a:ext cx="83724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7.4.3</a:t>
            </a:r>
            <a:r>
              <a:rPr lang="zh-CN" altLang="en-US" dirty="0" smtClean="0"/>
              <a:t>一二维数据的表示和读写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微实例</a:t>
            </a:r>
            <a:r>
              <a:rPr lang="en-US" altLang="zh-CN" sz="2000" dirty="0" smtClean="0"/>
              <a:t>7-10</a:t>
            </a:r>
            <a:r>
              <a:rPr lang="zh-CN" altLang="en-US" sz="2000" dirty="0" smtClean="0"/>
              <a:t>，一维数据写入</a:t>
            </a:r>
            <a:r>
              <a:rPr lang="en-US" altLang="zh-CN" sz="2000" dirty="0" smtClean="0"/>
              <a:t>CSV</a:t>
            </a:r>
            <a:r>
              <a:rPr lang="zh-CN" altLang="en-US" sz="2000" dirty="0" smtClean="0"/>
              <a:t>格式文件：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85992"/>
            <a:ext cx="6960732" cy="3743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7.4.3</a:t>
            </a:r>
            <a:r>
              <a:rPr lang="zh-CN" altLang="en-US" dirty="0" smtClean="0"/>
              <a:t>一二维数据的表示和读写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对于二维数据，可以通过循环语句实现写入：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143116"/>
            <a:ext cx="4714908" cy="738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48" y="3143248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例如将如下二维数据写入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格式文件：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3643314"/>
            <a:ext cx="2500330" cy="260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7.4.3</a:t>
            </a:r>
            <a:r>
              <a:rPr lang="zh-CN" altLang="en-US" dirty="0" smtClean="0"/>
              <a:t>一二维数据的表示和读写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对于二维数据，可以通过循环语句实现写入：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7.4</a:t>
            </a:r>
            <a:r>
              <a:rPr lang="zh-CN" altLang="en-US" dirty="0" smtClean="0"/>
              <a:t>一二维数据格式化和处理</a:t>
            </a:r>
            <a:endParaRPr lang="zh-CN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643182"/>
            <a:ext cx="2500330" cy="260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2285992"/>
            <a:ext cx="5654375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7.5HTML</a:t>
            </a:r>
            <a:r>
              <a:rPr lang="zh-CN" altLang="en-US" sz="2000" dirty="0" smtClean="0"/>
              <a:t>是超文本语言，它是专门为</a:t>
            </a:r>
            <a:r>
              <a:rPr lang="en-US" altLang="zh-CN" sz="2000" dirty="0" smtClean="0"/>
              <a:t>Web</a:t>
            </a:r>
            <a:r>
              <a:rPr lang="zh-CN" altLang="en-US" sz="2000" dirty="0" smtClean="0"/>
              <a:t>创建的语言。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将数据以下列形式展示：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7.5</a:t>
            </a:r>
            <a:r>
              <a:rPr lang="zh-CN" altLang="en-US" sz="2400" dirty="0" smtClean="0"/>
              <a:t>实例</a:t>
            </a:r>
            <a:r>
              <a:rPr lang="en-US" altLang="zh-CN" sz="2400" dirty="0" smtClean="0"/>
              <a:t>13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CSV</a:t>
            </a:r>
            <a:r>
              <a:rPr lang="zh-CN" altLang="en-US" sz="2400" dirty="0" smtClean="0"/>
              <a:t>格式的</a:t>
            </a:r>
            <a:r>
              <a:rPr lang="en-US" altLang="zh-CN" sz="2400" dirty="0" smtClean="0"/>
              <a:t>HTML</a:t>
            </a:r>
            <a:r>
              <a:rPr lang="zh-CN" altLang="en-US" sz="2400" dirty="0" smtClean="0"/>
              <a:t>展示</a:t>
            </a:r>
            <a:endParaRPr lang="zh-CN" alt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428868"/>
            <a:ext cx="7786710" cy="242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A31C00A-9EE3-4B01-968E-0DDD8331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44" y="962265"/>
            <a:ext cx="8352927" cy="482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6.1</a:t>
            </a:r>
            <a:r>
              <a:rPr lang="zh-CN" altLang="en-US" sz="2000" dirty="0" smtClean="0"/>
              <a:t>重复元素判定</a:t>
            </a:r>
            <a:endParaRPr lang="en-US" altLang="zh-CN" sz="2000" dirty="0"/>
          </a:p>
          <a:p>
            <a:pPr marL="449262" lvl="1" indent="0">
              <a:buNone/>
            </a:pPr>
            <a:r>
              <a:rPr lang="zh-CN" altLang="en-US" sz="1600" dirty="0" smtClean="0"/>
              <a:t>编写一个函数</a:t>
            </a:r>
            <a:r>
              <a:rPr lang="en-US" altLang="zh-CN" sz="1600" dirty="0" err="1" smtClean="0"/>
              <a:t>haveRepeat</a:t>
            </a:r>
            <a:r>
              <a:rPr lang="en-US" altLang="zh-CN" sz="1600" dirty="0" smtClean="0"/>
              <a:t> ()</a:t>
            </a:r>
            <a:r>
              <a:rPr lang="zh-CN" altLang="en-US" sz="1600" dirty="0" smtClean="0"/>
              <a:t>，接受列表作为参数，如果一个元素在列表中出现了不止一次，则返回 </a:t>
            </a:r>
            <a:r>
              <a:rPr lang="en-US" altLang="zh-CN" sz="1600" dirty="0" smtClean="0"/>
              <a:t>True </a:t>
            </a:r>
            <a:r>
              <a:rPr lang="zh-CN" altLang="en-US" sz="1600" dirty="0" smtClean="0"/>
              <a:t>，但不改变原列表值。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953874F-BC4B-4320-A9E8-DB095FBB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上周练习题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222E5B2-0631-4C64-8FA2-624E1B593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357429"/>
            <a:ext cx="4929222" cy="400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280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7.5HTML</a:t>
            </a:r>
            <a:r>
              <a:rPr lang="zh-CN" altLang="en-US" sz="2000" dirty="0" smtClean="0"/>
              <a:t>是超文本语言，它是专门为</a:t>
            </a:r>
            <a:r>
              <a:rPr lang="en-US" altLang="zh-CN" sz="2000" dirty="0" smtClean="0"/>
              <a:t>Web</a:t>
            </a:r>
            <a:r>
              <a:rPr lang="zh-CN" altLang="en-US" sz="2000" dirty="0" smtClean="0"/>
              <a:t>创建的语言。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7.5</a:t>
            </a:r>
            <a:r>
              <a:rPr lang="zh-CN" altLang="en-US" sz="2400" dirty="0" smtClean="0"/>
              <a:t>实例</a:t>
            </a:r>
            <a:r>
              <a:rPr lang="en-US" altLang="zh-CN" sz="2400" dirty="0" smtClean="0"/>
              <a:t>13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CSV</a:t>
            </a:r>
            <a:r>
              <a:rPr lang="zh-CN" altLang="en-US" sz="2400" dirty="0" smtClean="0"/>
              <a:t>格式的</a:t>
            </a:r>
            <a:r>
              <a:rPr lang="en-US" altLang="zh-CN" sz="2400" dirty="0" smtClean="0"/>
              <a:t>HTML</a:t>
            </a:r>
            <a:r>
              <a:rPr lang="zh-CN" altLang="en-US" sz="2400" dirty="0" smtClean="0"/>
              <a:t>展示</a:t>
            </a:r>
            <a:endParaRPr lang="zh-CN" altLang="en-US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643050"/>
            <a:ext cx="8929718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7.5HTML</a:t>
            </a:r>
            <a:r>
              <a:rPr lang="zh-CN" altLang="en-US" sz="2000" dirty="0" smtClean="0"/>
              <a:t>是超文本语言，它是专门为</a:t>
            </a:r>
            <a:r>
              <a:rPr lang="en-US" altLang="zh-CN" sz="2000" dirty="0" smtClean="0"/>
              <a:t>Web</a:t>
            </a:r>
            <a:r>
              <a:rPr lang="zh-CN" altLang="en-US" sz="2000" dirty="0" smtClean="0"/>
              <a:t>创建的语言。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7.5</a:t>
            </a:r>
            <a:r>
              <a:rPr lang="zh-CN" altLang="en-US" sz="2400" dirty="0" smtClean="0"/>
              <a:t>实例</a:t>
            </a:r>
            <a:r>
              <a:rPr lang="en-US" altLang="zh-CN" sz="2400" dirty="0" smtClean="0"/>
              <a:t>13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CSV</a:t>
            </a:r>
            <a:r>
              <a:rPr lang="zh-CN" altLang="en-US" sz="2400" dirty="0" smtClean="0"/>
              <a:t>格式的</a:t>
            </a:r>
            <a:r>
              <a:rPr lang="en-US" altLang="zh-CN" sz="2400" dirty="0" smtClean="0"/>
              <a:t>HTML</a:t>
            </a:r>
            <a:r>
              <a:rPr lang="zh-CN" altLang="en-US" sz="2400" dirty="0" smtClean="0"/>
              <a:t>展示</a:t>
            </a:r>
            <a:endParaRPr lang="zh-CN" altLang="en-US" sz="24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85992"/>
            <a:ext cx="857256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/>
              <a:t>7.6</a:t>
            </a:r>
            <a:r>
              <a:rPr lang="zh-CN" altLang="en-US" sz="3200" dirty="0" smtClean="0"/>
              <a:t>高维数据</a:t>
            </a:r>
            <a:endParaRPr lang="en-US" altLang="zh-CN" sz="3200" dirty="0" smtClean="0"/>
          </a:p>
          <a:p>
            <a:pPr lvl="1"/>
            <a:r>
              <a:rPr lang="zh-CN" altLang="en-US" sz="2000" dirty="0" smtClean="0"/>
              <a:t>高维数据展示更为复杂的数据结构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采用键值对形式表示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JSON</a:t>
            </a:r>
            <a:r>
              <a:rPr lang="zh-CN" altLang="en-US" sz="2000" dirty="0" smtClean="0"/>
              <a:t>格式可以表示高维数据：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高维数据的格式化注意事项：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7.6</a:t>
            </a:r>
            <a:r>
              <a:rPr lang="zh-CN" altLang="en-US" sz="2400" dirty="0" smtClean="0"/>
              <a:t>高维数据格式化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857752" y="2714620"/>
            <a:ext cx="244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: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643314"/>
            <a:ext cx="5757846" cy="2682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3643314"/>
            <a:ext cx="177019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7.7.1JSON</a:t>
            </a:r>
            <a:r>
              <a:rPr lang="zh-CN" altLang="en-US" sz="2400" dirty="0" smtClean="0"/>
              <a:t>库概述</a:t>
            </a:r>
            <a:endParaRPr lang="en-US" altLang="zh-CN" sz="2400" dirty="0" smtClean="0"/>
          </a:p>
          <a:p>
            <a:pPr lvl="1"/>
            <a:r>
              <a:rPr lang="en-US" altLang="zh-CN" sz="1600" dirty="0" smtClean="0"/>
              <a:t>JSON</a:t>
            </a:r>
            <a:r>
              <a:rPr lang="zh-CN" altLang="en-US" sz="1600" dirty="0" smtClean="0"/>
              <a:t>库主要包括两类函数：操作函数和解析函数。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操作函数：完成数据转换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解析函数：解析键值对的内容</a:t>
            </a:r>
            <a:endParaRPr lang="en-US" altLang="zh-CN" sz="1600" dirty="0" smtClean="0"/>
          </a:p>
          <a:p>
            <a:r>
              <a:rPr lang="en-US" altLang="zh-CN" sz="2000" dirty="0" smtClean="0"/>
              <a:t>7.7.2JSON</a:t>
            </a:r>
            <a:r>
              <a:rPr lang="zh-CN" altLang="en-US" sz="2000" dirty="0" smtClean="0"/>
              <a:t>库解析</a:t>
            </a:r>
            <a:endParaRPr lang="en-US" altLang="zh-CN" sz="2000" dirty="0" smtClean="0"/>
          </a:p>
          <a:p>
            <a:pPr lvl="1"/>
            <a:r>
              <a:rPr lang="en-US" altLang="zh-CN" sz="1600" dirty="0" smtClean="0"/>
              <a:t>Dumps</a:t>
            </a:r>
            <a:r>
              <a:rPr lang="zh-CN" altLang="en-US" sz="1600" dirty="0" smtClean="0"/>
              <a:t>（）函数和</a:t>
            </a:r>
            <a:r>
              <a:rPr lang="en-US" altLang="zh-CN" sz="1600" dirty="0" smtClean="0"/>
              <a:t>loads</a:t>
            </a:r>
            <a:r>
              <a:rPr lang="zh-CN" altLang="en-US" sz="1600" dirty="0" smtClean="0"/>
              <a:t>（）函数分别对应编码和解码功能。</a:t>
            </a:r>
            <a:endParaRPr lang="en-US" altLang="zh-CN" sz="16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7.7JSON</a:t>
            </a:r>
            <a:r>
              <a:rPr lang="zh-CN" altLang="en-US" sz="2400" dirty="0" smtClean="0"/>
              <a:t>库的使用</a:t>
            </a:r>
            <a:endParaRPr lang="zh-CN" altLang="en-US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5" y="4222495"/>
            <a:ext cx="7396183" cy="21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7.7.2JSON</a:t>
            </a:r>
            <a:r>
              <a:rPr lang="zh-CN" altLang="en-US" sz="2000" dirty="0" smtClean="0"/>
              <a:t>库解析</a:t>
            </a:r>
            <a:endParaRPr lang="en-US" altLang="zh-CN" sz="2000" dirty="0" smtClean="0"/>
          </a:p>
          <a:p>
            <a:pPr lvl="1"/>
            <a:r>
              <a:rPr lang="en-US" altLang="zh-CN" sz="1600" dirty="0" smtClean="0"/>
              <a:t>Dumps</a:t>
            </a:r>
            <a:r>
              <a:rPr lang="zh-CN" altLang="en-US" sz="1600" dirty="0" smtClean="0"/>
              <a:t>（）函数和</a:t>
            </a:r>
            <a:r>
              <a:rPr lang="en-US" altLang="zh-CN" sz="1600" dirty="0" smtClean="0"/>
              <a:t>loads</a:t>
            </a:r>
            <a:r>
              <a:rPr lang="zh-CN" altLang="en-US" sz="1600" dirty="0" smtClean="0"/>
              <a:t>（）函数分别对应编码和解码功能。</a:t>
            </a:r>
            <a:endParaRPr lang="en-US" altLang="zh-CN" sz="16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7.7JSON</a:t>
            </a:r>
            <a:r>
              <a:rPr lang="zh-CN" altLang="en-US" sz="2400" dirty="0" smtClean="0"/>
              <a:t>库的使用</a:t>
            </a:r>
            <a:endParaRPr lang="zh-CN" altLang="en-US" sz="24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143116"/>
            <a:ext cx="761337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7.8</a:t>
            </a:r>
            <a:r>
              <a:rPr lang="zh-CN" altLang="en-US" sz="2000" dirty="0" smtClean="0"/>
              <a:t>实例</a:t>
            </a:r>
            <a:r>
              <a:rPr lang="en-US" altLang="zh-CN" sz="2000" dirty="0" smtClean="0"/>
              <a:t>14</a:t>
            </a:r>
          </a:p>
          <a:p>
            <a:pPr lvl="1"/>
            <a:r>
              <a:rPr lang="zh-CN" altLang="en-US" sz="1600" dirty="0" smtClean="0"/>
              <a:t>以下列</a:t>
            </a:r>
            <a:r>
              <a:rPr lang="en-US" altLang="zh-CN" sz="1600" dirty="0" smtClean="0"/>
              <a:t>CSV</a:t>
            </a:r>
            <a:r>
              <a:rPr lang="zh-CN" altLang="en-US" sz="1600" dirty="0" smtClean="0"/>
              <a:t>数据作为输入，希望输出的</a:t>
            </a:r>
            <a:r>
              <a:rPr lang="en-US" altLang="zh-CN" sz="1600" dirty="0" smtClean="0"/>
              <a:t>JSON</a:t>
            </a:r>
            <a:r>
              <a:rPr lang="zh-CN" altLang="en-US" sz="1600" dirty="0" smtClean="0"/>
              <a:t>格式如下：</a:t>
            </a:r>
            <a:endParaRPr lang="en-US" altLang="zh-CN" sz="16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7.8CSV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JSON</a:t>
            </a:r>
            <a:r>
              <a:rPr lang="zh-CN" altLang="en-US" sz="2400" dirty="0" smtClean="0"/>
              <a:t>格式的相互转换</a:t>
            </a:r>
            <a:endParaRPr lang="zh-CN" altLang="en-US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571744"/>
            <a:ext cx="3124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643042" y="400050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143116"/>
            <a:ext cx="1643074" cy="423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7.8</a:t>
            </a:r>
            <a:r>
              <a:rPr lang="zh-CN" altLang="en-US" sz="2000" dirty="0" smtClean="0"/>
              <a:t>实例</a:t>
            </a:r>
            <a:r>
              <a:rPr lang="en-US" altLang="zh-CN" sz="2000" dirty="0" smtClean="0"/>
              <a:t>14</a:t>
            </a:r>
          </a:p>
          <a:p>
            <a:pPr lvl="1"/>
            <a:r>
              <a:rPr lang="zh-CN" altLang="en-US" sz="1600" dirty="0" smtClean="0"/>
              <a:t>以下列</a:t>
            </a:r>
            <a:r>
              <a:rPr lang="en-US" altLang="zh-CN" sz="1600" dirty="0" smtClean="0"/>
              <a:t>CSV</a:t>
            </a:r>
            <a:r>
              <a:rPr lang="zh-CN" altLang="en-US" sz="1600" dirty="0" smtClean="0"/>
              <a:t>数据作为输入，希望输出的</a:t>
            </a:r>
            <a:r>
              <a:rPr lang="en-US" altLang="zh-CN" sz="1600" dirty="0" smtClean="0"/>
              <a:t>JSON</a:t>
            </a:r>
            <a:r>
              <a:rPr lang="zh-CN" altLang="en-US" sz="1600" dirty="0" smtClean="0"/>
              <a:t>格式如下：</a:t>
            </a:r>
            <a:endParaRPr lang="en-US" altLang="zh-CN" sz="16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7.8CSV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JSON</a:t>
            </a:r>
            <a:r>
              <a:rPr lang="zh-CN" altLang="en-US" sz="2400" dirty="0" smtClean="0"/>
              <a:t>格式的相互转换</a:t>
            </a:r>
            <a:endParaRPr lang="zh-CN" altLang="en-US" sz="24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500306"/>
            <a:ext cx="6937587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7.8</a:t>
            </a:r>
            <a:r>
              <a:rPr lang="zh-CN" altLang="en-US" sz="2000" dirty="0" smtClean="0"/>
              <a:t>实例</a:t>
            </a:r>
            <a:r>
              <a:rPr lang="en-US" altLang="zh-CN" sz="2000" dirty="0" smtClean="0"/>
              <a:t>14</a:t>
            </a:r>
          </a:p>
          <a:p>
            <a:pPr lvl="1"/>
            <a:r>
              <a:rPr lang="en-US" altLang="zh-CN" sz="1600" dirty="0" smtClean="0"/>
              <a:t>JSON</a:t>
            </a:r>
            <a:r>
              <a:rPr lang="zh-CN" altLang="en-US" sz="1600" dirty="0" smtClean="0"/>
              <a:t>格式转换为</a:t>
            </a:r>
            <a:r>
              <a:rPr lang="en-US" altLang="zh-CN" sz="1600" dirty="0" smtClean="0"/>
              <a:t>CSV</a:t>
            </a:r>
            <a:r>
              <a:rPr lang="zh-CN" altLang="en-US" sz="1600" dirty="0" smtClean="0"/>
              <a:t>格式：</a:t>
            </a:r>
            <a:endParaRPr lang="en-US" altLang="zh-CN" sz="1600" dirty="0" smtClean="0"/>
          </a:p>
          <a:p>
            <a:pPr lvl="1"/>
            <a:endParaRPr lang="en-US" altLang="zh-CN" sz="2000" dirty="0" smtClean="0"/>
          </a:p>
          <a:p>
            <a:pPr lvl="1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sp>
        <p:nvSpPr>
          <p:cNvPr id="5" name="标题 5">
            <a:extLst>
              <a:ext uri="{FF2B5EF4-FFF2-40B4-BE49-F238E27FC236}">
                <a16:creationId xmlns="" xmlns:a16="http://schemas.microsoft.com/office/drawing/2014/main" id="{79B6C9CF-AE4A-479A-90EE-25614EBD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7.8CSV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JSON</a:t>
            </a:r>
            <a:r>
              <a:rPr lang="zh-CN" altLang="en-US" sz="2400" dirty="0" smtClean="0"/>
              <a:t>格式的相互转换</a:t>
            </a:r>
            <a:endParaRPr lang="zh-CN" altLang="en-US" sz="24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285992"/>
            <a:ext cx="62865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E038FD55-09D8-4D88-889A-E44EE4BC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第七章 文件和数据格式化</a:t>
            </a:r>
            <a:endParaRPr lang="en-US" altLang="zh-CN" b="1" dirty="0" smtClean="0"/>
          </a:p>
          <a:p>
            <a:r>
              <a:rPr lang="zh-CN" altLang="en-US" b="1" dirty="0" smtClean="0"/>
              <a:t>课后练习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使用</a:t>
            </a:r>
            <a:r>
              <a:rPr lang="en-US" altLang="zh-CN" b="1" dirty="0" smtClean="0"/>
              <a:t>python</a:t>
            </a:r>
            <a:r>
              <a:rPr lang="zh-CN" altLang="en-US" b="1" dirty="0" smtClean="0"/>
              <a:t>新建一个</a:t>
            </a:r>
            <a:r>
              <a:rPr lang="en-US" altLang="zh-CN" b="1" dirty="0" smtClean="0"/>
              <a:t>txt</a:t>
            </a:r>
            <a:r>
              <a:rPr lang="zh-CN" altLang="en-US" b="1" dirty="0" smtClean="0"/>
              <a:t>文件，并写入一句话。</a:t>
            </a:r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/>
            <a:r>
              <a:rPr lang="zh-CN" altLang="en-US" b="1" dirty="0" smtClean="0"/>
              <a:t>从一个建立好的</a:t>
            </a:r>
            <a:r>
              <a:rPr lang="en-US" altLang="zh-CN" b="1" dirty="0" smtClean="0"/>
              <a:t>txt</a:t>
            </a:r>
            <a:r>
              <a:rPr lang="zh-CN" altLang="en-US" b="1" dirty="0" smtClean="0"/>
              <a:t>文件中读取数据，并把数据逐行输出到控制台。</a:t>
            </a:r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/>
            <a:r>
              <a:rPr lang="zh-CN" altLang="en-US" b="1" dirty="0" smtClean="0"/>
              <a:t>使用</a:t>
            </a:r>
            <a:r>
              <a:rPr lang="en-US" altLang="zh-CN" b="1" dirty="0" smtClean="0"/>
              <a:t>PIL</a:t>
            </a:r>
            <a:r>
              <a:rPr lang="zh-CN" altLang="en-US" b="1" dirty="0" smtClean="0"/>
              <a:t>库对图像进行压缩，使得图片的大小不超过</a:t>
            </a:r>
            <a:r>
              <a:rPr lang="en-US" altLang="zh-CN" b="1" dirty="0" smtClean="0"/>
              <a:t>10KB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lvl="1"/>
            <a:endParaRPr lang="en-US" altLang="zh-CN" b="1" dirty="0" smtClean="0"/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="" xmlns:a16="http://schemas.microsoft.com/office/drawing/2014/main" id="{CB361056-B800-4A44-9EC6-61D84FF9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下周</a:t>
            </a:r>
            <a:r>
              <a:rPr lang="zh-CN" altLang="en-US" dirty="0" smtClean="0"/>
              <a:t>课程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课后作业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C62D7E1E-9224-42E2-89AC-E43F347B7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357158" y="5386344"/>
            <a:ext cx="3534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zh-CN" altLang="en-US" sz="2000" b="1" dirty="0" smtClean="0">
                <a:solidFill>
                  <a:srgbClr val="FF0000"/>
                </a:solidFill>
              </a:rPr>
              <a:t>代码文件命名：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7-3PILIm</a:t>
            </a:r>
          </a:p>
        </p:txBody>
      </p:sp>
      <p:sp>
        <p:nvSpPr>
          <p:cNvPr id="6" name="矩形 5"/>
          <p:cNvSpPr/>
          <p:nvPr/>
        </p:nvSpPr>
        <p:spPr>
          <a:xfrm>
            <a:off x="571472" y="2714620"/>
            <a:ext cx="4168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zh-CN" altLang="en-US" sz="2000" b="1" dirty="0" smtClean="0">
                <a:solidFill>
                  <a:srgbClr val="FF0000"/>
                </a:solidFill>
              </a:rPr>
              <a:t>代码文件命名：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7-1Createtxtfile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83E79C55-3B68-4B58-A784-6C89B6692812}"/>
              </a:ext>
            </a:extLst>
          </p:cNvPr>
          <p:cNvSpPr/>
          <p:nvPr/>
        </p:nvSpPr>
        <p:spPr>
          <a:xfrm>
            <a:off x="5214942" y="5429264"/>
            <a:ext cx="371477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4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代码文件打包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(7.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发送到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python_xxmu@163.com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9558" y="4143380"/>
            <a:ext cx="3776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zh-CN" altLang="en-US" sz="2000" b="1" dirty="0" smtClean="0">
                <a:solidFill>
                  <a:srgbClr val="FF0000"/>
                </a:solidFill>
              </a:rPr>
              <a:t>代码文件命名：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7-2ReadFile</a:t>
            </a:r>
          </a:p>
        </p:txBody>
      </p:sp>
    </p:spTree>
    <p:extLst>
      <p:ext uri="{BB962C8B-B14F-4D97-AF65-F5344CB8AC3E}">
        <p14:creationId xmlns="" xmlns:p14="http://schemas.microsoft.com/office/powerpoint/2010/main" val="225176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3CBA16D7-71B2-4ED3-A9AA-981651962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6043CEB2-8995-42C1-9F2E-A41D9FAFE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D8B9823-1C7F-42CE-9C8D-032EDEFB0FC0}"/>
              </a:ext>
            </a:extLst>
          </p:cNvPr>
          <p:cNvSpPr/>
          <p:nvPr/>
        </p:nvSpPr>
        <p:spPr>
          <a:xfrm>
            <a:off x="2627784" y="5883333"/>
            <a:ext cx="42632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Programing is an Art</a:t>
            </a:r>
            <a:endParaRPr lang="zh-CN" altLang="en-US" sz="3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39ED9DB4-9C0F-4D33-BEAD-F58CAB08D559}"/>
              </a:ext>
            </a:extLst>
          </p:cNvPr>
          <p:cNvSpPr/>
          <p:nvPr/>
        </p:nvSpPr>
        <p:spPr>
          <a:xfrm>
            <a:off x="1427549" y="260648"/>
            <a:ext cx="6288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编程辣么好，还等什么？开始学习吧！</a:t>
            </a:r>
          </a:p>
        </p:txBody>
      </p:sp>
    </p:spTree>
    <p:extLst>
      <p:ext uri="{BB962C8B-B14F-4D97-AF65-F5344CB8AC3E}">
        <p14:creationId xmlns="" xmlns:p14="http://schemas.microsoft.com/office/powerpoint/2010/main" val="14986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A31C00A-9EE3-4B01-968E-0DDD8331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44" y="962265"/>
            <a:ext cx="8352927" cy="482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6.2</a:t>
            </a:r>
            <a:r>
              <a:rPr lang="zh-CN" altLang="en-US" sz="2000" dirty="0" smtClean="0"/>
              <a:t>文本字符分析</a:t>
            </a:r>
            <a:endParaRPr lang="en-US" altLang="zh-CN" sz="2000" dirty="0"/>
          </a:p>
          <a:p>
            <a:pPr marL="449262" lvl="1" indent="0">
              <a:buNone/>
            </a:pPr>
            <a:r>
              <a:rPr lang="zh-CN" altLang="en-US" sz="1600" dirty="0" smtClean="0"/>
              <a:t>编程程序接受字符串，按字符出现频率的降序打印字母。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953874F-BC4B-4320-A9E8-DB095FBB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上周练习题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222E5B2-0631-4C64-8FA2-624E1B593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312483"/>
            <a:ext cx="5705477" cy="3750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280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A31C00A-9EE3-4B01-968E-0DDD8331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44" y="962265"/>
            <a:ext cx="8352927" cy="482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6.3《 </a:t>
            </a:r>
            <a:r>
              <a:rPr lang="zh-CN" altLang="en-US" sz="2000" dirty="0" smtClean="0"/>
              <a:t>红楼梦 </a:t>
            </a:r>
            <a:r>
              <a:rPr lang="en-US" altLang="zh-CN" sz="2000" dirty="0" smtClean="0"/>
              <a:t>》 </a:t>
            </a:r>
            <a:r>
              <a:rPr lang="zh-CN" altLang="en-US" sz="2000" dirty="0" smtClean="0"/>
              <a:t>人物统计</a:t>
            </a:r>
            <a:endParaRPr lang="en-US" altLang="zh-CN" sz="2000" dirty="0"/>
          </a:p>
          <a:p>
            <a:pPr marL="449262" lvl="1" indent="0">
              <a:buNone/>
            </a:pPr>
            <a:r>
              <a:rPr lang="en-US" altLang="zh-CN" sz="1600" dirty="0" smtClean="0"/>
              <a:t>《 </a:t>
            </a:r>
            <a:r>
              <a:rPr lang="zh-CN" altLang="en-US" sz="1600" dirty="0" smtClean="0"/>
              <a:t>红楼梦 </a:t>
            </a:r>
            <a:r>
              <a:rPr lang="en-US" altLang="zh-CN" sz="1600" dirty="0" smtClean="0"/>
              <a:t>》 </a:t>
            </a:r>
            <a:r>
              <a:rPr lang="zh-CN" altLang="en-US" sz="1600" dirty="0" smtClean="0"/>
              <a:t>中前 </a:t>
            </a:r>
            <a:r>
              <a:rPr lang="en-US" altLang="zh-CN" sz="1600" dirty="0" smtClean="0"/>
              <a:t>20 </a:t>
            </a:r>
            <a:r>
              <a:rPr lang="zh-CN" altLang="en-US" sz="1600" dirty="0" smtClean="0"/>
              <a:t>位出场最多的人物。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953874F-BC4B-4320-A9E8-DB095FBB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上周练习题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222E5B2-0631-4C64-8FA2-624E1B593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71678"/>
            <a:ext cx="7866011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280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A31C00A-9EE3-4B01-968E-0DDD8331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44" y="962265"/>
            <a:ext cx="8352927" cy="482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6.3《 </a:t>
            </a:r>
            <a:r>
              <a:rPr lang="zh-CN" altLang="en-US" sz="2000" dirty="0" smtClean="0"/>
              <a:t>红楼梦 </a:t>
            </a:r>
            <a:r>
              <a:rPr lang="en-US" altLang="zh-CN" sz="2000" dirty="0" smtClean="0"/>
              <a:t>》 </a:t>
            </a:r>
            <a:r>
              <a:rPr lang="zh-CN" altLang="en-US" sz="2000" dirty="0" smtClean="0"/>
              <a:t>人物统计</a:t>
            </a:r>
            <a:endParaRPr lang="en-US" altLang="zh-CN" sz="2000" dirty="0"/>
          </a:p>
          <a:p>
            <a:pPr marL="449262" lvl="1" indent="0">
              <a:buNone/>
            </a:pPr>
            <a:r>
              <a:rPr lang="en-US" altLang="zh-CN" sz="1600" dirty="0" smtClean="0"/>
              <a:t>《 </a:t>
            </a:r>
            <a:r>
              <a:rPr lang="zh-CN" altLang="en-US" sz="1600" dirty="0" smtClean="0"/>
              <a:t>红楼梦 </a:t>
            </a:r>
            <a:r>
              <a:rPr lang="en-US" altLang="zh-CN" sz="1600" dirty="0" smtClean="0"/>
              <a:t>》 </a:t>
            </a:r>
            <a:r>
              <a:rPr lang="zh-CN" altLang="en-US" sz="1600" dirty="0" smtClean="0"/>
              <a:t>中前 </a:t>
            </a:r>
            <a:r>
              <a:rPr lang="en-US" altLang="zh-CN" sz="1600" dirty="0" smtClean="0"/>
              <a:t>20 </a:t>
            </a:r>
            <a:r>
              <a:rPr lang="zh-CN" altLang="en-US" sz="1600" dirty="0" smtClean="0"/>
              <a:t>位出场最多的人物。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1953874F-BC4B-4320-A9E8-DB095FBB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上周练习题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222E5B2-0631-4C64-8FA2-624E1B593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6D848D2-51D9-44DF-BA19-C693F18A832A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571744"/>
            <a:ext cx="3357585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000108"/>
            <a:ext cx="3279706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280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 bwMode="auto">
        <a:solidFill>
          <a:schemeClr val="bg1"/>
        </a:solidFill>
        <a:ln w="28575" cap="flat" cmpd="sng" algn="ctr">
          <a:solidFill>
            <a:srgbClr val="FF0000"/>
          </a:solidFill>
          <a:prstDash val="solid"/>
          <a:round/>
          <a:headEnd type="none" w="med" len="med"/>
          <a:tailEnd type="stealth" w="lg" len="lg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45532</TotalTime>
  <Words>2386</Words>
  <Application>Microsoft Office PowerPoint</Application>
  <PresentationFormat>全屏显示(4:3)</PresentationFormat>
  <Paragraphs>513</Paragraphs>
  <Slides>69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0" baseType="lpstr">
      <vt:lpstr>Axis</vt:lpstr>
      <vt:lpstr>幻灯片 1</vt:lpstr>
      <vt:lpstr>第七章 文件和数据</vt:lpstr>
      <vt:lpstr>课程回顾</vt:lpstr>
      <vt:lpstr>上周练习题</vt:lpstr>
      <vt:lpstr>上周练习题</vt:lpstr>
      <vt:lpstr>上周练习题</vt:lpstr>
      <vt:lpstr>上周练习题</vt:lpstr>
      <vt:lpstr>上周练习题</vt:lpstr>
      <vt:lpstr>上周练习题</vt:lpstr>
      <vt:lpstr>上周练习题</vt:lpstr>
      <vt:lpstr>第七章 文件和数据</vt:lpstr>
      <vt:lpstr>学习目标</vt:lpstr>
      <vt:lpstr>学习目标</vt:lpstr>
      <vt:lpstr>本课概要</vt:lpstr>
      <vt:lpstr>7.1文件的使用</vt:lpstr>
      <vt:lpstr>7.1文件的使用</vt:lpstr>
      <vt:lpstr>7.1文件的使用</vt:lpstr>
      <vt:lpstr>7.1文件的使用</vt:lpstr>
      <vt:lpstr>7.1文件的使用</vt:lpstr>
      <vt:lpstr>7.1文件的使用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7.2PIL库的使用</vt:lpstr>
      <vt:lpstr>7.3实例12：图像的字符画绘制</vt:lpstr>
      <vt:lpstr>7.3实例12：图像的字符画绘制</vt:lpstr>
      <vt:lpstr>7.4一二维数据格式化和处理</vt:lpstr>
      <vt:lpstr>7.4一二维数据格式化和处理</vt:lpstr>
      <vt:lpstr>7.4一二维数据格式化和处理</vt:lpstr>
      <vt:lpstr>7.4一二维数据格式化和处理</vt:lpstr>
      <vt:lpstr>7.4一二维数据格式化和处理</vt:lpstr>
      <vt:lpstr>7.4一二维数据格式化和处理</vt:lpstr>
      <vt:lpstr>7.4一二维数据格式化和处理</vt:lpstr>
      <vt:lpstr>7.4一二维数据格式化和处理</vt:lpstr>
      <vt:lpstr>7.4一二维数据格式化和处理</vt:lpstr>
      <vt:lpstr>7.4一二维数据格式化和处理</vt:lpstr>
      <vt:lpstr>7.4一二维数据格式化和处理</vt:lpstr>
      <vt:lpstr>7.5实例13：CSV格式的HTML展示</vt:lpstr>
      <vt:lpstr>7.5实例13：CSV格式的HTML展示</vt:lpstr>
      <vt:lpstr>7.5实例13：CSV格式的HTML展示</vt:lpstr>
      <vt:lpstr>7.6高维数据格式化</vt:lpstr>
      <vt:lpstr>7.7JSON库的使用</vt:lpstr>
      <vt:lpstr>7.7JSON库的使用</vt:lpstr>
      <vt:lpstr>7.8CSV和JSON格式的相互转换</vt:lpstr>
      <vt:lpstr>7.8CSV和JSON格式的相互转换</vt:lpstr>
      <vt:lpstr>7.8CSV和JSON格式的相互转换</vt:lpstr>
      <vt:lpstr>下周课程&amp;课后作业</vt:lpstr>
      <vt:lpstr>幻灯片 69</vt:lpstr>
    </vt:vector>
  </TitlesOfParts>
  <Company>ics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HMM词性标注</dc:title>
  <dc:creator>HuangShujian</dc:creator>
  <cp:lastModifiedBy>AutoBVT</cp:lastModifiedBy>
  <cp:revision>2968</cp:revision>
  <dcterms:created xsi:type="dcterms:W3CDTF">2005-03-03T04:54:54Z</dcterms:created>
  <dcterms:modified xsi:type="dcterms:W3CDTF">2019-10-24T02:08:56Z</dcterms:modified>
</cp:coreProperties>
</file>